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256" r:id="rId2"/>
    <p:sldId id="258" r:id="rId3"/>
    <p:sldId id="268" r:id="rId4"/>
    <p:sldId id="260" r:id="rId5"/>
    <p:sldId id="261" r:id="rId6"/>
    <p:sldId id="262" r:id="rId7"/>
    <p:sldId id="263" r:id="rId8"/>
    <p:sldId id="301" r:id="rId9"/>
    <p:sldId id="264" r:id="rId10"/>
    <p:sldId id="265" r:id="rId11"/>
    <p:sldId id="267" r:id="rId12"/>
    <p:sldId id="269" r:id="rId13"/>
    <p:sldId id="270" r:id="rId14"/>
    <p:sldId id="288" r:id="rId15"/>
    <p:sldId id="271" r:id="rId16"/>
    <p:sldId id="272" r:id="rId17"/>
    <p:sldId id="273" r:id="rId18"/>
    <p:sldId id="274" r:id="rId19"/>
    <p:sldId id="303" r:id="rId20"/>
    <p:sldId id="276" r:id="rId21"/>
    <p:sldId id="277" r:id="rId22"/>
    <p:sldId id="278" r:id="rId23"/>
    <p:sldId id="280" r:id="rId24"/>
    <p:sldId id="281" r:id="rId25"/>
    <p:sldId id="282" r:id="rId26"/>
    <p:sldId id="283" r:id="rId27"/>
    <p:sldId id="284" r:id="rId28"/>
    <p:sldId id="279" r:id="rId29"/>
    <p:sldId id="287" r:id="rId30"/>
    <p:sldId id="285" r:id="rId31"/>
    <p:sldId id="286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304" r:id="rId40"/>
    <p:sldId id="296" r:id="rId41"/>
    <p:sldId id="297" r:id="rId42"/>
    <p:sldId id="298" r:id="rId43"/>
    <p:sldId id="299" r:id="rId44"/>
    <p:sldId id="300" r:id="rId4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50"/>
    <p:restoredTop sz="86383"/>
  </p:normalViewPr>
  <p:slideViewPr>
    <p:cSldViewPr snapToGrid="0" snapToObjects="1" showGuides="1">
      <p:cViewPr varScale="1">
        <p:scale>
          <a:sx n="93" d="100"/>
          <a:sy n="93" d="100"/>
        </p:scale>
        <p:origin x="224" y="10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2" d="100"/>
          <a:sy n="122" d="100"/>
        </p:scale>
        <p:origin x="383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70A0483-A576-FC49-8AA8-8FF9693D22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EB26F5D-EF3B-5A41-B815-70A21754824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BEB83-ED18-DF46-8917-1F9E197604EE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FE898EE-4CFB-5C45-9B13-F9D678FF6B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C60200F-E3A8-7143-804A-ED518629E9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8C4564-396D-4040-94F8-63BFFE3469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43374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tiff>
</file>

<file path=ppt/media/image13.gif>
</file>

<file path=ppt/media/image2.png>
</file>

<file path=ppt/media/image3.png>
</file>

<file path=ppt/media/image4.png>
</file>

<file path=ppt/media/image5.png>
</file>

<file path=ppt/media/image6.tiff>
</file>

<file path=ppt/media/image7.gi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9D73C7-EF08-D647-948C-E96885BA5D7E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E25DF6-DDA7-2447-A492-E8F128CBFA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8132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E25DF6-DDA7-2447-A492-E8F128CBFA5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23907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E25DF6-DDA7-2447-A492-E8F128CBFA58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8226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E25DF6-DDA7-2447-A492-E8F128CBFA58}" type="slidenum">
              <a:rPr lang="pt-BR" smtClean="0"/>
              <a:t>44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9914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E25DF6-DDA7-2447-A492-E8F128CBFA58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5030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E25DF6-DDA7-2447-A492-E8F128CBFA5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1512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E25DF6-DDA7-2447-A492-E8F128CBFA58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5341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E25DF6-DDA7-2447-A492-E8F128CBFA58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9477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E25DF6-DDA7-2447-A492-E8F128CBFA58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981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E25DF6-DDA7-2447-A492-E8F128CBFA58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30691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E25DF6-DDA7-2447-A492-E8F128CBFA58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38864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E25DF6-DDA7-2447-A492-E8F128CBFA58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2832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325961-319D-764D-B7EA-20D130904C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087F383-4A5B-EC48-A00C-AB61BB541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96CF8A-1825-D640-B1A2-8F578E48D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EF2DE68-67DD-9D43-902D-94D349216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76DC27-08F0-5547-B7D7-EE73668D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0114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D34EEB-750A-7344-AC9A-098917FEC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33C20A4-E81D-D644-80DF-136209922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620221-BA58-0840-B129-30DA37165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85EBAB-552C-B044-84C6-90CCFBF19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B78DF4E-6B17-2340-839D-9498FA8C4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0745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3FE2D28-C8F1-8744-80FE-9B29428EE0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586ADF0-55D5-9A40-A9DD-DE26C20C46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3928D8E-21F1-0B42-8E73-0CBB768DD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71D9A0-242D-B849-B314-350E39E3A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3AE253-E8DF-8D44-B940-E788A09EB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8635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06A8C2-25C0-D942-88D0-67084FACE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F7E6E8-F3BD-8A4A-BDEA-9D5271BC2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889911C-A1A8-854F-AB88-FFEDCAAB8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19E7C8C-8B6A-D449-892D-CBDA5CB21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23DFF1-DCA6-2142-87E9-CDD135C7A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F2D6FD4-1655-BD4A-91D0-1ED99B9F20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</a:blip>
          <a:srcRect b="53078"/>
          <a:stretch/>
        </p:blipFill>
        <p:spPr>
          <a:xfrm>
            <a:off x="8071225" y="5999884"/>
            <a:ext cx="1832532" cy="85811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F09204F-C38A-974A-ADEA-17A926865D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lum bright="70000" contrast="-70000"/>
          </a:blip>
          <a:srcRect b="50000"/>
          <a:stretch/>
        </p:blipFill>
        <p:spPr>
          <a:xfrm>
            <a:off x="10495684" y="5999884"/>
            <a:ext cx="1716232" cy="85811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DE97BE0-B380-0C47-98BF-63B787302E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</a:blip>
          <a:srcRect t="47707"/>
          <a:stretch/>
        </p:blipFill>
        <p:spPr>
          <a:xfrm>
            <a:off x="8071225" y="-1"/>
            <a:ext cx="1832532" cy="95632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589F833-E77D-7B47-9C8B-C37F0E402C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lum bright="70000" contrast="-70000"/>
          </a:blip>
          <a:srcRect t="50837"/>
          <a:stretch/>
        </p:blipFill>
        <p:spPr>
          <a:xfrm>
            <a:off x="10495684" y="-1"/>
            <a:ext cx="1716232" cy="84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24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9CF9E1-B711-C846-BA4D-E37B763CC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7000201-E377-D44A-BEF8-DDE02C323B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06CE4B-A11C-0148-AE6E-377B445D3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B5B92C-0271-BE40-B29C-8FAE1E091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D4CF57-4087-4D46-8402-427A08A04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9874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EED7E6-2C42-474B-9A7E-9E74A4AF0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33EA86-79F0-AC43-8208-3DDA93708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2EF0B17-38B4-654E-9554-BA8DECF27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51E83DD-76C5-F048-BDAF-0CBDCA080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751A2CB-19A7-0848-8994-32CF4C28F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B44C739-C5F0-BD4F-BADE-65898ECDD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5612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77394D-BB85-F147-A904-7A8B2F9E4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8A4AF39-EACC-7042-A0CD-4B3FF1293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212C4AE-E698-3C43-96C0-49C486910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81AC35B-6E32-9945-9983-880657E6BC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2C41367-D86C-5944-8799-3C43163A62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E6951BD-83E5-BE44-967A-FE1CD29DC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7D639F9-735E-2C42-A017-0A7F58718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953B532-2B74-2A43-B490-9EF5BC0E8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8032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89A697-5E09-F44A-86BA-90C7E4EC7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87A4E76-20CA-644B-AD92-97BDA5F30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B976037-7A8D-344B-85B5-0DAD4C7F7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B70DB24-9EAB-B841-8783-F5FDBABC6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5154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EBC988C-C848-B240-A59F-D5E8371F4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7378F9C-F716-6543-9D47-B8D4D8D1A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5DBC48E-C0C2-9B4D-BD96-5365B5CF2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6858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13A7AB-A20F-2F47-BED9-8E81FC4D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E82164-45AA-AD4C-99C0-9D3A099B6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1D68197-CEE5-D245-949F-037008F9F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5AE1C62-B2F5-244C-A208-449DA281A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59E4C65-D080-1C48-9E6B-CC7A30DF3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1B33D24-3E91-B841-AC90-4B4175162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08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589A31-DCC0-1447-9EA4-CF1596B9C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629A7AB-DB4F-A246-A04D-1609202037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6F7A87-CD2B-6B4A-BEA9-60D1863A9F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393A1C1-1205-F74B-9CE9-39670FFF5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9DDF81D-4CAA-534C-B089-684056371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A96B41F-E105-A648-BE54-36BFFC69D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8060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31E2C09-B91A-1346-9B07-67AB9DC36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CA7933E-9153-6147-B57A-E0FD76F94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3C8C17C-5FB5-B94E-AE7A-1707313F4C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85FA3-5F26-9D4E-A9EF-5B26540200E8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401043-1215-F540-BE78-7252D0447E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5C2AF3D-1ACC-2544-BE0C-96E754670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FD63D-8623-0B44-8EA6-4F6AF4AC8C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6145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/linu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279C67A3-5844-DC48-A254-B596EF9164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3333" y="5159905"/>
            <a:ext cx="9144000" cy="1655762"/>
          </a:xfrm>
        </p:spPr>
        <p:txBody>
          <a:bodyPr/>
          <a:lstStyle/>
          <a:p>
            <a:r>
              <a:rPr lang="pt-BR" b="1" dirty="0"/>
              <a:t>Versionamento com </a:t>
            </a:r>
            <a:r>
              <a:rPr lang="pt-BR" b="1" dirty="0" err="1"/>
              <a:t>Git</a:t>
            </a:r>
            <a:r>
              <a:rPr lang="pt-BR" b="1" dirty="0"/>
              <a:t>/GitHub</a:t>
            </a:r>
          </a:p>
        </p:txBody>
      </p:sp>
      <p:sp>
        <p:nvSpPr>
          <p:cNvPr id="10" name="Triângulo 9">
            <a:extLst>
              <a:ext uri="{FF2B5EF4-FFF2-40B4-BE49-F238E27FC236}">
                <a16:creationId xmlns:a16="http://schemas.microsoft.com/office/drawing/2014/main" id="{4CD35D50-445A-2B4D-B83B-091EB4275BA7}"/>
              </a:ext>
            </a:extLst>
          </p:cNvPr>
          <p:cNvSpPr/>
          <p:nvPr/>
        </p:nvSpPr>
        <p:spPr>
          <a:xfrm rot="5400000">
            <a:off x="-3192031" y="3178177"/>
            <a:ext cx="6858001" cy="501650"/>
          </a:xfrm>
          <a:prstGeom prst="triangle">
            <a:avLst>
              <a:gd name="adj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4617F7A-7A24-2B46-AD03-1DC4BF29D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5374" y="2514600"/>
            <a:ext cx="1832532" cy="18288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C7055DF-2980-3A47-ADA1-B1D17AE4E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4095" y="2514600"/>
            <a:ext cx="1716232" cy="171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03859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844F3D6-8590-A447-93CE-F3A4B13CA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/>
              <a:t>Introdução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CC9644-0CE9-BB48-9D7B-EBF2D7A534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/>
              <a:t>Conclusão da seção</a:t>
            </a:r>
            <a:endParaRPr lang="pt-BR" b="0" dirty="0">
              <a:effectLst/>
            </a:endParaRPr>
          </a:p>
        </p:txBody>
      </p:sp>
      <p:sp>
        <p:nvSpPr>
          <p:cNvPr id="7" name="Triângulo 6">
            <a:extLst>
              <a:ext uri="{FF2B5EF4-FFF2-40B4-BE49-F238E27FC236}">
                <a16:creationId xmlns:a16="http://schemas.microsoft.com/office/drawing/2014/main" id="{2BEF770B-F2AF-E242-A4DA-D1B5EFD80747}"/>
              </a:ext>
            </a:extLst>
          </p:cNvPr>
          <p:cNvSpPr/>
          <p:nvPr/>
        </p:nvSpPr>
        <p:spPr>
          <a:xfrm rot="5400000">
            <a:off x="-3192031" y="3178177"/>
            <a:ext cx="6858001" cy="501650"/>
          </a:xfrm>
          <a:prstGeom prst="triangle">
            <a:avLst>
              <a:gd name="adj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82688E0-C0C7-BC40-B4D6-881A995E4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240" y="1600200"/>
            <a:ext cx="1832532" cy="18288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47C5C14-B621-5649-9424-EDA1CB460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961" y="1600200"/>
            <a:ext cx="1716232" cy="171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1584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844F3D6-8590-A447-93CE-F3A4B13CA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/>
              <a:t>Comandos fundamentais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CC9644-0CE9-BB48-9D7B-EBF2D7A534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/>
              <a:t>Introdução da seção</a:t>
            </a:r>
            <a:endParaRPr lang="pt-BR" b="0" dirty="0">
              <a:effectLst/>
            </a:endParaRPr>
          </a:p>
        </p:txBody>
      </p:sp>
      <p:sp>
        <p:nvSpPr>
          <p:cNvPr id="7" name="Triângulo 6">
            <a:extLst>
              <a:ext uri="{FF2B5EF4-FFF2-40B4-BE49-F238E27FC236}">
                <a16:creationId xmlns:a16="http://schemas.microsoft.com/office/drawing/2014/main" id="{2BEF770B-F2AF-E242-A4DA-D1B5EFD80747}"/>
              </a:ext>
            </a:extLst>
          </p:cNvPr>
          <p:cNvSpPr/>
          <p:nvPr/>
        </p:nvSpPr>
        <p:spPr>
          <a:xfrm rot="16200000" flipV="1">
            <a:off x="-3192031" y="3178177"/>
            <a:ext cx="6858001" cy="501650"/>
          </a:xfrm>
          <a:prstGeom prst="triangle">
            <a:avLst>
              <a:gd name="adj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82688E0-C0C7-BC40-B4D6-881A995E4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240" y="1600200"/>
            <a:ext cx="1832532" cy="18288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47C5C14-B621-5649-9424-EDA1CB460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961" y="1600200"/>
            <a:ext cx="1716232" cy="171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82652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FDFBC09-107A-374D-9F0B-0231ACEDB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O que é um repositório?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00AFDE31-9059-FF4F-AAF2-AF730AFDA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É onde o código será </a:t>
            </a:r>
            <a:r>
              <a:rPr lang="pt-BR" b="1" dirty="0"/>
              <a:t>armazenado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Na maioria das vezes cada projeto tem </a:t>
            </a:r>
            <a:r>
              <a:rPr lang="pt-BR" b="1" dirty="0"/>
              <a:t>um repositório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Quando criamos um repositório estamos iniciando um projeto;</a:t>
            </a:r>
          </a:p>
          <a:p>
            <a:pPr fontAlgn="base"/>
            <a:r>
              <a:rPr lang="pt-BR" dirty="0"/>
              <a:t>O repositório pode ir para servidores que são especializados em gerenciar </a:t>
            </a:r>
            <a:r>
              <a:rPr lang="pt-BR" dirty="0" err="1"/>
              <a:t>repos</a:t>
            </a:r>
            <a:r>
              <a:rPr lang="pt-BR" dirty="0"/>
              <a:t>, como: </a:t>
            </a:r>
            <a:r>
              <a:rPr lang="pt-BR" b="1" dirty="0"/>
              <a:t>GitHub </a:t>
            </a:r>
            <a:r>
              <a:rPr lang="pt-BR" dirty="0"/>
              <a:t>e </a:t>
            </a:r>
            <a:r>
              <a:rPr lang="pt-BR" b="1" dirty="0" err="1"/>
              <a:t>Bitbucket</a:t>
            </a:r>
            <a:r>
              <a:rPr lang="pt-BR" dirty="0"/>
              <a:t>;</a:t>
            </a:r>
          </a:p>
          <a:p>
            <a:r>
              <a:rPr lang="pt-BR" dirty="0"/>
              <a:t>Cada um dos desenvolvedores do time pode baixar o repositório e </a:t>
            </a:r>
            <a:r>
              <a:rPr lang="pt-BR" b="1" dirty="0"/>
              <a:t>criar versões diferentes</a:t>
            </a:r>
            <a:r>
              <a:rPr lang="pt-BR" dirty="0"/>
              <a:t> em sua máquina;</a:t>
            </a:r>
          </a:p>
        </p:txBody>
      </p:sp>
    </p:spTree>
    <p:extLst>
      <p:ext uri="{BB962C8B-B14F-4D97-AF65-F5344CB8AC3E}">
        <p14:creationId xmlns:p14="http://schemas.microsoft.com/office/powerpoint/2010/main" val="392952343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D8117A-2A7D-3B4D-8A9F-0CCF4CBD2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Criando repositórios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2A5981-E408-FC49-BFF5-8713560B6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Para criar um repositório utilizamos o comando: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init</a:t>
            </a:r>
            <a:endParaRPr lang="pt-BR" dirty="0"/>
          </a:p>
          <a:p>
            <a:pPr fontAlgn="base"/>
            <a:r>
              <a:rPr lang="pt-BR" dirty="0"/>
              <a:t>Desta maneira o </a:t>
            </a:r>
            <a:r>
              <a:rPr lang="pt-BR" dirty="0" err="1"/>
              <a:t>git</a:t>
            </a:r>
            <a:r>
              <a:rPr lang="pt-BR" dirty="0"/>
              <a:t> vai criar os arquivos necessários para inicializá-lo;</a:t>
            </a:r>
          </a:p>
          <a:p>
            <a:pPr fontAlgn="base"/>
            <a:r>
              <a:rPr lang="pt-BR" dirty="0"/>
              <a:t>Que estão na pasta oculta </a:t>
            </a:r>
            <a:r>
              <a:rPr lang="pt-BR" b="1" dirty="0"/>
              <a:t>.</a:t>
            </a:r>
            <a:r>
              <a:rPr lang="pt-BR" b="1" dirty="0" err="1"/>
              <a:t>git</a:t>
            </a:r>
            <a:r>
              <a:rPr lang="pt-BR" dirty="0"/>
              <a:t>; </a:t>
            </a:r>
            <a:r>
              <a:rPr lang="pt-BR" dirty="0">
                <a:solidFill>
                  <a:srgbClr val="FF0000"/>
                </a:solidFill>
              </a:rPr>
              <a:t>&lt;</a:t>
            </a:r>
            <a:r>
              <a:rPr lang="pt-BR" dirty="0" err="1">
                <a:solidFill>
                  <a:srgbClr val="FF0000"/>
                </a:solidFill>
              </a:rPr>
              <a:t>ls</a:t>
            </a:r>
            <a:r>
              <a:rPr lang="pt-BR" dirty="0">
                <a:solidFill>
                  <a:srgbClr val="FF0000"/>
                </a:solidFill>
              </a:rPr>
              <a:t> –a&gt;</a:t>
            </a:r>
          </a:p>
          <a:p>
            <a:r>
              <a:rPr lang="pt-BR" dirty="0"/>
              <a:t>Após este comando o diretório atual </a:t>
            </a:r>
            <a:r>
              <a:rPr lang="pt-BR" b="1" dirty="0"/>
              <a:t>será reconhecido pelo </a:t>
            </a:r>
            <a:r>
              <a:rPr lang="pt-BR" b="1" dirty="0" err="1"/>
              <a:t>git</a:t>
            </a:r>
            <a:r>
              <a:rPr lang="pt-BR" b="1" dirty="0"/>
              <a:t> como um projeto</a:t>
            </a:r>
            <a:r>
              <a:rPr lang="pt-BR" dirty="0"/>
              <a:t> e responderá aos seus demais comandos;</a:t>
            </a:r>
          </a:p>
        </p:txBody>
      </p:sp>
    </p:spTree>
    <p:extLst>
      <p:ext uri="{BB962C8B-B14F-4D97-AF65-F5344CB8AC3E}">
        <p14:creationId xmlns:p14="http://schemas.microsoft.com/office/powerpoint/2010/main" val="35636850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229DDF-BEF4-9D4E-972A-10A504B26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19D9873B-AC0B-A045-B2D2-CEE616F4D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253331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656804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49D8F6-5BCF-C542-A5D2-88CD04A6B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O que é o GitHub?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43DF84-33EB-FF49-865C-CF1603078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É um </a:t>
            </a:r>
            <a:r>
              <a:rPr lang="pt-BR" b="1" dirty="0"/>
              <a:t>serviço para gerenciar repositórios</a:t>
            </a:r>
            <a:r>
              <a:rPr lang="pt-BR" dirty="0"/>
              <a:t>, gratuito e amplamente utilizado;</a:t>
            </a:r>
          </a:p>
          <a:p>
            <a:pPr fontAlgn="base"/>
            <a:r>
              <a:rPr lang="pt-BR" dirty="0"/>
              <a:t>Podemos </a:t>
            </a:r>
            <a:r>
              <a:rPr lang="pt-BR" b="1" dirty="0"/>
              <a:t>enviar nossos projetos</a:t>
            </a:r>
            <a:r>
              <a:rPr lang="pt-BR" dirty="0"/>
              <a:t> para o GitHub e disponibilizá-lo para outros </a:t>
            </a:r>
            <a:r>
              <a:rPr lang="pt-BR" dirty="0" err="1"/>
              <a:t>devs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O GitHub é gratuito tanto para projetos públicos como </a:t>
            </a:r>
            <a:r>
              <a:rPr lang="pt-BR" b="1" dirty="0"/>
              <a:t>privados</a:t>
            </a:r>
            <a:r>
              <a:rPr lang="pt-BR" dirty="0"/>
              <a:t>;</a:t>
            </a:r>
          </a:p>
          <a:p>
            <a:r>
              <a:rPr lang="pt-BR" dirty="0"/>
              <a:t>Vamos criar uma conta em: </a:t>
            </a:r>
            <a:r>
              <a:rPr lang="pt-BR" u="sng" dirty="0">
                <a:hlinkClick r:id="rId2"/>
              </a:rPr>
              <a:t>https://github.com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47271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8FDB29-FA72-CD4F-A6B9-2CB56823C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Enviando repositórios para o GH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D540D3-2C61-BA4A-9A16-BF03F1337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Podemos facilmente </a:t>
            </a:r>
            <a:r>
              <a:rPr lang="pt-BR" b="1" dirty="0"/>
              <a:t>enviar nossos </a:t>
            </a:r>
            <a:r>
              <a:rPr lang="pt-BR" b="1" dirty="0" err="1"/>
              <a:t>repos</a:t>
            </a:r>
            <a:r>
              <a:rPr lang="pt-BR" dirty="0"/>
              <a:t> para o GitHub;</a:t>
            </a:r>
          </a:p>
          <a:p>
            <a:pPr fontAlgn="base"/>
            <a:r>
              <a:rPr lang="pt-BR" dirty="0"/>
              <a:t>Precisamos criar o projeto no GitHub, inicializar o mesmo no </a:t>
            </a:r>
            <a:r>
              <a:rPr lang="pt-BR" dirty="0" err="1"/>
              <a:t>git</a:t>
            </a:r>
            <a:r>
              <a:rPr lang="pt-BR" dirty="0"/>
              <a:t> em nossa máquina, sincronizar com o GH e enviar;</a:t>
            </a:r>
          </a:p>
          <a:p>
            <a:pPr fontAlgn="base"/>
            <a:r>
              <a:rPr lang="pt-BR" dirty="0"/>
              <a:t>E esta sequência que parece ser complexa é facilmente executada </a:t>
            </a:r>
            <a:r>
              <a:rPr lang="pt-BR" b="1" dirty="0"/>
              <a:t>por poucos comandos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Vale lembrar que só fazemos </a:t>
            </a:r>
            <a:r>
              <a:rPr lang="pt-BR" b="1" dirty="0"/>
              <a:t>uma vez por projeto</a:t>
            </a:r>
            <a:r>
              <a:rPr lang="pt-BR" dirty="0"/>
              <a:t> este fluxo;</a:t>
            </a:r>
          </a:p>
          <a:p>
            <a:pPr fontAlgn="base"/>
            <a:r>
              <a:rPr lang="pt-BR" dirty="0"/>
              <a:t>Porém alguns dos comandos utilizados vão ser úteis ao longo do curso;</a:t>
            </a:r>
          </a:p>
        </p:txBody>
      </p:sp>
    </p:spTree>
    <p:extLst>
      <p:ext uri="{BB962C8B-B14F-4D97-AF65-F5344CB8AC3E}">
        <p14:creationId xmlns:p14="http://schemas.microsoft.com/office/powerpoint/2010/main" val="244911429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937353-B1BF-5B44-8C7C-3DECCAFAA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Verificando mudanças do projeto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B1728D-A138-C64E-804E-E64C04049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As mudanças do projeto podem ser verificadas por: </a:t>
            </a:r>
            <a:r>
              <a:rPr lang="pt-BR" b="1" dirty="0" err="1"/>
              <a:t>git</a:t>
            </a:r>
            <a:r>
              <a:rPr lang="pt-BR" b="1" dirty="0"/>
              <a:t> status</a:t>
            </a:r>
            <a:endParaRPr lang="pt-BR" dirty="0"/>
          </a:p>
          <a:p>
            <a:pPr fontAlgn="base"/>
            <a:r>
              <a:rPr lang="pt-BR" dirty="0"/>
              <a:t>Este comando é utilizado </a:t>
            </a:r>
            <a:r>
              <a:rPr lang="pt-BR" b="1" dirty="0"/>
              <a:t>muito frequentemente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Aqui serão mapeadas todas as alterações do projeto;</a:t>
            </a:r>
          </a:p>
          <a:p>
            <a:pPr fontAlgn="base"/>
            <a:r>
              <a:rPr lang="pt-BR" dirty="0"/>
              <a:t>Como: </a:t>
            </a:r>
            <a:r>
              <a:rPr lang="pt-BR" b="1" dirty="0"/>
              <a:t>arquivos não monitorados</a:t>
            </a:r>
            <a:r>
              <a:rPr lang="pt-BR" dirty="0"/>
              <a:t> e </a:t>
            </a:r>
            <a:r>
              <a:rPr lang="pt-BR" b="1" dirty="0"/>
              <a:t>arquivos modificados</a:t>
            </a:r>
            <a:r>
              <a:rPr lang="pt-BR" dirty="0"/>
              <a:t>;</a:t>
            </a:r>
          </a:p>
          <a:p>
            <a:r>
              <a:rPr lang="pt-BR" dirty="0"/>
              <a:t>Podemos também dizer que é a </a:t>
            </a:r>
            <a:r>
              <a:rPr lang="pt-BR" b="1" dirty="0"/>
              <a:t>diferença </a:t>
            </a:r>
            <a:r>
              <a:rPr lang="pt-BR" dirty="0"/>
              <a:t>do que já está enviado ao servidor ou salvo no projeto;</a:t>
            </a:r>
          </a:p>
        </p:txBody>
      </p:sp>
    </p:spTree>
    <p:extLst>
      <p:ext uri="{BB962C8B-B14F-4D97-AF65-F5344CB8AC3E}">
        <p14:creationId xmlns:p14="http://schemas.microsoft.com/office/powerpoint/2010/main" val="159836531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8084F3-E5CD-8C43-A72B-2C7AF3FF3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Adicionando arquivos ao projeto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EECD30-F96F-FE45-A0B0-15750ED10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Para adicionar arquivos novos a um projeto utilizamos: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add</a:t>
            </a:r>
            <a:endParaRPr lang="pt-BR" dirty="0"/>
          </a:p>
          <a:p>
            <a:pPr fontAlgn="base"/>
            <a:r>
              <a:rPr lang="pt-BR" dirty="0"/>
              <a:t>Podemos adicionar </a:t>
            </a:r>
            <a:r>
              <a:rPr lang="pt-BR" b="1" dirty="0"/>
              <a:t>um arquivo</a:t>
            </a:r>
            <a:r>
              <a:rPr lang="pt-BR" dirty="0"/>
              <a:t> específico como também </a:t>
            </a:r>
            <a:r>
              <a:rPr lang="pt-BR" b="1" dirty="0"/>
              <a:t>diversos de uma vez só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Somente adicionando arquivos eles serão monitorados pelo </a:t>
            </a:r>
            <a:r>
              <a:rPr lang="pt-BR" dirty="0" err="1"/>
              <a:t>git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Ou seja, </a:t>
            </a:r>
            <a:r>
              <a:rPr lang="pt-BR" b="1" dirty="0"/>
              <a:t>se não adicionar ele não estará</a:t>
            </a:r>
            <a:r>
              <a:rPr lang="pt-BR" dirty="0"/>
              <a:t> no controle de versão;</a:t>
            </a:r>
          </a:p>
          <a:p>
            <a:pPr fontAlgn="base"/>
            <a:r>
              <a:rPr lang="pt-BR" dirty="0"/>
              <a:t>É interessante utilizar este comando de tempos em tempos para não perder algo por descuido;</a:t>
            </a:r>
          </a:p>
        </p:txBody>
      </p:sp>
    </p:spTree>
    <p:extLst>
      <p:ext uri="{BB962C8B-B14F-4D97-AF65-F5344CB8AC3E}">
        <p14:creationId xmlns:p14="http://schemas.microsoft.com/office/powerpoint/2010/main" val="4172944644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DF1ED7-1B2E-5243-8FDF-CFA49AA99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Salvando alterações do projeto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4081DE-B58F-314D-8AF7-19A8A6256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05400" cy="4351338"/>
          </a:xfrm>
        </p:spPr>
        <p:txBody>
          <a:bodyPr/>
          <a:lstStyle/>
          <a:p>
            <a:pPr fontAlgn="base"/>
            <a:r>
              <a:rPr lang="pt-BR" dirty="0"/>
              <a:t>As alterações salvas do projeto são realizadas por: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commit</a:t>
            </a:r>
            <a:endParaRPr lang="pt-BR" dirty="0"/>
          </a:p>
          <a:p>
            <a:pPr fontAlgn="base"/>
            <a:r>
              <a:rPr lang="pt-BR" dirty="0"/>
              <a:t>Podemos </a:t>
            </a:r>
            <a:r>
              <a:rPr lang="pt-BR" dirty="0" err="1"/>
              <a:t>commitar</a:t>
            </a:r>
            <a:r>
              <a:rPr lang="pt-BR" dirty="0"/>
              <a:t> </a:t>
            </a:r>
            <a:r>
              <a:rPr lang="pt-BR" b="1" dirty="0"/>
              <a:t>arquivos específicos </a:t>
            </a:r>
            <a:r>
              <a:rPr lang="pt-BR" dirty="0"/>
              <a:t>ou vários de uma vez com a </a:t>
            </a:r>
            <a:r>
              <a:rPr lang="pt-BR" dirty="0" err="1"/>
              <a:t>flag</a:t>
            </a:r>
            <a:r>
              <a:rPr lang="pt-BR" dirty="0"/>
              <a:t> </a:t>
            </a:r>
            <a:r>
              <a:rPr lang="pt-BR" b="1" dirty="0"/>
              <a:t>-a</a:t>
            </a:r>
            <a:endParaRPr lang="pt-BR" dirty="0"/>
          </a:p>
          <a:p>
            <a:pPr fontAlgn="base"/>
            <a:r>
              <a:rPr lang="pt-BR" dirty="0"/>
              <a:t>É uma boa prática enviar </a:t>
            </a:r>
            <a:r>
              <a:rPr lang="pt-BR" b="1" dirty="0"/>
              <a:t>uma mensagem a cada </a:t>
            </a:r>
            <a:r>
              <a:rPr lang="pt-BR" b="1" dirty="0" err="1"/>
              <a:t>commit</a:t>
            </a:r>
            <a:r>
              <a:rPr lang="pt-BR" dirty="0"/>
              <a:t>, com as alterações que foram feitas;</a:t>
            </a:r>
          </a:p>
          <a:p>
            <a:r>
              <a:rPr lang="pt-BR" dirty="0"/>
              <a:t>A mensagem pode ser adicionada com a </a:t>
            </a:r>
            <a:r>
              <a:rPr lang="pt-BR" dirty="0" err="1"/>
              <a:t>flag</a:t>
            </a:r>
            <a:r>
              <a:rPr lang="pt-BR" dirty="0"/>
              <a:t> </a:t>
            </a:r>
            <a:r>
              <a:rPr lang="pt-BR" b="1" dirty="0"/>
              <a:t>-m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6468D8B-319A-6545-8F25-B8ACE2513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416" y="1368379"/>
            <a:ext cx="4808584" cy="480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08131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0DEBAF-2158-C143-90FE-18AF386778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pt-BR" b="1" dirty="0">
                <a:solidFill>
                  <a:schemeClr val="bg2">
                    <a:lumMod val="25000"/>
                  </a:schemeClr>
                </a:solidFill>
              </a:rPr>
              <a:t>JAIME FILHO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98AAF9A-F05E-F043-B8F9-2A2777E6D7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59488" y="5876615"/>
            <a:ext cx="5241306" cy="595312"/>
          </a:xfrm>
        </p:spPr>
        <p:txBody>
          <a:bodyPr/>
          <a:lstStyle/>
          <a:p>
            <a:r>
              <a:rPr lang="pt-BR" dirty="0" err="1">
                <a:solidFill>
                  <a:schemeClr val="bg2">
                    <a:lumMod val="25000"/>
                  </a:schemeClr>
                </a:solidFill>
              </a:rPr>
              <a:t>https</a:t>
            </a:r>
            <a:r>
              <a:rPr lang="pt-BR" dirty="0">
                <a:solidFill>
                  <a:schemeClr val="bg2">
                    <a:lumMod val="25000"/>
                  </a:schemeClr>
                </a:solidFill>
              </a:rPr>
              <a:t>://</a:t>
            </a:r>
            <a:r>
              <a:rPr lang="pt-BR" dirty="0" err="1">
                <a:solidFill>
                  <a:schemeClr val="bg2">
                    <a:lumMod val="25000"/>
                  </a:schemeClr>
                </a:solidFill>
              </a:rPr>
              <a:t>kutt.it</a:t>
            </a:r>
            <a:r>
              <a:rPr lang="pt-BR" dirty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pt-BR" dirty="0" err="1">
                <a:solidFill>
                  <a:schemeClr val="bg2">
                    <a:lumMod val="25000"/>
                  </a:schemeClr>
                </a:solidFill>
              </a:rPr>
              <a:t>jAime</a:t>
            </a:r>
            <a:endParaRPr lang="pt-BR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1B67B18-5C12-A24B-A32F-F2E279F2C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35309"/>
            <a:ext cx="5241306" cy="5241306"/>
          </a:xfrm>
          <a:prstGeom prst="rect">
            <a:avLst/>
          </a:prstGeom>
        </p:spPr>
      </p:pic>
      <p:sp>
        <p:nvSpPr>
          <p:cNvPr id="7" name="Subtítulo 2">
            <a:extLst>
              <a:ext uri="{FF2B5EF4-FFF2-40B4-BE49-F238E27FC236}">
                <a16:creationId xmlns:a16="http://schemas.microsoft.com/office/drawing/2014/main" id="{DD0FAB29-FBE2-6340-BD7E-EB96916FC2AD}"/>
              </a:ext>
            </a:extLst>
          </p:cNvPr>
          <p:cNvSpPr txBox="1">
            <a:spLocks/>
          </p:cNvSpPr>
          <p:nvPr/>
        </p:nvSpPr>
        <p:spPr>
          <a:xfrm>
            <a:off x="795427" y="3429000"/>
            <a:ext cx="5241306" cy="595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chemeClr val="bg2">
                    <a:lumMod val="25000"/>
                  </a:schemeClr>
                </a:solidFill>
              </a:rPr>
              <a:t>Analista de Sistemas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6687648-2DE8-5D43-BBBC-FDA5C7217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360" y="3800983"/>
            <a:ext cx="1732579" cy="1732579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F7BB0C5-1754-B54A-9BD5-007691323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3206" y="4024312"/>
            <a:ext cx="838191" cy="84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ubtítulo 2">
            <a:extLst>
              <a:ext uri="{FF2B5EF4-FFF2-40B4-BE49-F238E27FC236}">
                <a16:creationId xmlns:a16="http://schemas.microsoft.com/office/drawing/2014/main" id="{2C0797A3-5BF8-5444-B9CE-05E293916385}"/>
              </a:ext>
            </a:extLst>
          </p:cNvPr>
          <p:cNvSpPr txBox="1">
            <a:spLocks/>
          </p:cNvSpPr>
          <p:nvPr/>
        </p:nvSpPr>
        <p:spPr>
          <a:xfrm>
            <a:off x="3430897" y="4859615"/>
            <a:ext cx="1542808" cy="4266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100" b="1" dirty="0">
                <a:solidFill>
                  <a:schemeClr val="bg2">
                    <a:lumMod val="25000"/>
                  </a:schemeClr>
                </a:solidFill>
              </a:rPr>
              <a:t>Câmara Municipal de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1100" b="1" dirty="0">
                <a:solidFill>
                  <a:schemeClr val="bg2">
                    <a:lumMod val="25000"/>
                  </a:schemeClr>
                </a:solidFill>
              </a:rPr>
              <a:t>Campo Mourão</a:t>
            </a:r>
          </a:p>
        </p:txBody>
      </p:sp>
      <p:sp>
        <p:nvSpPr>
          <p:cNvPr id="10" name="Triângulo 9">
            <a:extLst>
              <a:ext uri="{FF2B5EF4-FFF2-40B4-BE49-F238E27FC236}">
                <a16:creationId xmlns:a16="http://schemas.microsoft.com/office/drawing/2014/main" id="{98E2624B-DAA0-224B-B191-CD0DC70DD993}"/>
              </a:ext>
            </a:extLst>
          </p:cNvPr>
          <p:cNvSpPr/>
          <p:nvPr/>
        </p:nvSpPr>
        <p:spPr>
          <a:xfrm rot="16200000" flipV="1">
            <a:off x="-3192031" y="3166888"/>
            <a:ext cx="6858001" cy="501650"/>
          </a:xfrm>
          <a:prstGeom prst="triangle">
            <a:avLst>
              <a:gd name="adj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635533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DDE8E8-8DBA-8E4F-AA2A-1D0E1770D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Enviando código ao </a:t>
            </a:r>
            <a:r>
              <a:rPr lang="pt-BR" b="1" dirty="0" err="1"/>
              <a:t>repo</a:t>
            </a:r>
            <a:r>
              <a:rPr lang="pt-BR" b="1" dirty="0"/>
              <a:t> remoto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04F1EF-6E6D-EC46-AA91-3CAFAF156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50306" cy="4351338"/>
          </a:xfrm>
        </p:spPr>
        <p:txBody>
          <a:bodyPr/>
          <a:lstStyle/>
          <a:p>
            <a:pPr fontAlgn="base"/>
            <a:r>
              <a:rPr lang="pt-BR" dirty="0"/>
              <a:t>Quando finalizamos uma funcionalidade nova, </a:t>
            </a:r>
            <a:r>
              <a:rPr lang="pt-BR" b="1" dirty="0"/>
              <a:t>enviamos o código ao repositório remoto</a:t>
            </a:r>
            <a:r>
              <a:rPr lang="pt-BR" dirty="0"/>
              <a:t>, que é código-fonte;</a:t>
            </a:r>
          </a:p>
          <a:p>
            <a:pPr fontAlgn="base"/>
            <a:r>
              <a:rPr lang="pt-BR" dirty="0"/>
              <a:t>Esta ação é feita pelo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push</a:t>
            </a:r>
            <a:endParaRPr lang="pt-BR" dirty="0"/>
          </a:p>
          <a:p>
            <a:r>
              <a:rPr lang="pt-BR" dirty="0"/>
              <a:t>Após esta ação </a:t>
            </a:r>
            <a:r>
              <a:rPr lang="pt-BR" b="1" dirty="0"/>
              <a:t>o código do servidor será atualizado baseando-se no código local</a:t>
            </a:r>
            <a:r>
              <a:rPr lang="pt-BR" dirty="0"/>
              <a:t> enviado;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C14EA5C-48AB-5743-A5C5-B798C63E7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7544" y="2007720"/>
            <a:ext cx="3015316" cy="301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402450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2B7E01-1F66-1340-A45C-EB922429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Recebendo as mudanças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DDABB8-CD13-A846-8EBA-09B59A739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524500" cy="4351338"/>
          </a:xfrm>
        </p:spPr>
        <p:txBody>
          <a:bodyPr/>
          <a:lstStyle/>
          <a:p>
            <a:pPr fontAlgn="base"/>
            <a:r>
              <a:rPr lang="pt-BR" dirty="0"/>
              <a:t>É comum também ter que </a:t>
            </a:r>
            <a:r>
              <a:rPr lang="pt-BR" b="1" dirty="0"/>
              <a:t>sincronizar o local</a:t>
            </a:r>
            <a:r>
              <a:rPr lang="pt-BR" dirty="0"/>
              <a:t> com as mudanças do remoto;</a:t>
            </a:r>
          </a:p>
          <a:p>
            <a:pPr fontAlgn="base"/>
            <a:r>
              <a:rPr lang="pt-BR" dirty="0"/>
              <a:t>Esta ação é feita pelo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pull</a:t>
            </a:r>
            <a:endParaRPr lang="pt-BR" dirty="0"/>
          </a:p>
          <a:p>
            <a:r>
              <a:rPr lang="pt-BR" dirty="0"/>
              <a:t>Após o comando serão </a:t>
            </a:r>
            <a:r>
              <a:rPr lang="pt-BR" b="1" dirty="0"/>
              <a:t>buscadas atualizações</a:t>
            </a:r>
            <a:r>
              <a:rPr lang="pt-BR" dirty="0"/>
              <a:t>, se encontradas elas </a:t>
            </a:r>
            <a:r>
              <a:rPr lang="pt-BR" b="1" dirty="0"/>
              <a:t>serão unidas ao código atual</a:t>
            </a:r>
            <a:r>
              <a:rPr lang="pt-BR" dirty="0"/>
              <a:t> existente na nossa máquina;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EC6A837-AF71-C34F-BFEB-ECA3F8DD7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044" y="2026023"/>
            <a:ext cx="55245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150035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1D166A-6706-D642-A9A2-79DC93F36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Clonando repositórios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BD79641-5CC9-6F42-858C-2B99206A9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O ato de baixar um repositório de um servidor remoto é chamado de </a:t>
            </a:r>
            <a:r>
              <a:rPr lang="pt-BR" b="1" dirty="0"/>
              <a:t>clonar repositório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Para esta ação utilizamos </a:t>
            </a:r>
            <a:r>
              <a:rPr lang="pt-BR" b="1" dirty="0" err="1"/>
              <a:t>git</a:t>
            </a:r>
            <a:r>
              <a:rPr lang="pt-BR" b="1" dirty="0"/>
              <a:t> clone</a:t>
            </a:r>
            <a:endParaRPr lang="pt-BR" dirty="0"/>
          </a:p>
          <a:p>
            <a:pPr fontAlgn="base"/>
            <a:r>
              <a:rPr lang="pt-BR" dirty="0"/>
              <a:t>Passando a </a:t>
            </a:r>
            <a:r>
              <a:rPr lang="pt-BR" b="1" dirty="0"/>
              <a:t>referência </a:t>
            </a:r>
            <a:r>
              <a:rPr lang="pt-BR" dirty="0"/>
              <a:t>do repositório remoto;</a:t>
            </a:r>
          </a:p>
          <a:p>
            <a:r>
              <a:rPr lang="pt-BR" dirty="0"/>
              <a:t>Este comando é utilizado quando </a:t>
            </a:r>
            <a:r>
              <a:rPr lang="pt-BR" b="1" dirty="0"/>
              <a:t>entramos em um novo projeto</a:t>
            </a:r>
            <a:r>
              <a:rPr lang="pt-BR" dirty="0"/>
              <a:t>, por exemplo;</a:t>
            </a:r>
          </a:p>
        </p:txBody>
      </p:sp>
    </p:spTree>
    <p:extLst>
      <p:ext uri="{BB962C8B-B14F-4D97-AF65-F5344CB8AC3E}">
        <p14:creationId xmlns:p14="http://schemas.microsoft.com/office/powerpoint/2010/main" val="4252262032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DD1AF5-9147-644D-B8E1-2C0CC6629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Removendo arquivos do </a:t>
            </a:r>
            <a:r>
              <a:rPr lang="pt-BR" b="1" dirty="0" err="1"/>
              <a:t>repo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E9E5EC-6F8F-7847-B98E-9FE08E1DA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Os arquivos </a:t>
            </a:r>
            <a:r>
              <a:rPr lang="pt-BR" b="1" dirty="0"/>
              <a:t>podem ser deletados da monitoração</a:t>
            </a:r>
            <a:r>
              <a:rPr lang="pt-BR" dirty="0"/>
              <a:t> do </a:t>
            </a:r>
            <a:r>
              <a:rPr lang="pt-BR" dirty="0" err="1"/>
              <a:t>git</a:t>
            </a:r>
            <a:endParaRPr lang="pt-BR" dirty="0"/>
          </a:p>
          <a:p>
            <a:pPr fontAlgn="base"/>
            <a:r>
              <a:rPr lang="pt-BR" dirty="0"/>
              <a:t>O comando para deletar é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rm</a:t>
            </a:r>
            <a:endParaRPr lang="pt-BR" dirty="0"/>
          </a:p>
          <a:p>
            <a:pPr fontAlgn="base"/>
            <a:r>
              <a:rPr lang="pt-BR" dirty="0"/>
              <a:t>Após deletar um arquivo do </a:t>
            </a:r>
            <a:r>
              <a:rPr lang="pt-BR" dirty="0" err="1"/>
              <a:t>git</a:t>
            </a:r>
            <a:r>
              <a:rPr lang="pt-BR" dirty="0"/>
              <a:t> ele não terá mais suas atualizações consideradas pelo </a:t>
            </a:r>
            <a:r>
              <a:rPr lang="pt-BR" dirty="0" err="1"/>
              <a:t>git</a:t>
            </a:r>
            <a:r>
              <a:rPr lang="pt-BR" dirty="0"/>
              <a:t>;</a:t>
            </a:r>
          </a:p>
          <a:p>
            <a:r>
              <a:rPr lang="pt-BR" dirty="0"/>
              <a:t>Apenas quando for adicionando novamente pelo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add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2740883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113113-565B-774F-80B3-10985163D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Histórico de alterações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5CEF9F-85B0-FE40-B243-473E247D3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Podemos </a:t>
            </a:r>
            <a:r>
              <a:rPr lang="pt-BR" b="1" dirty="0"/>
              <a:t>acessar um log</a:t>
            </a:r>
            <a:r>
              <a:rPr lang="pt-BR" dirty="0"/>
              <a:t> de modificações feitas no projeto;</a:t>
            </a:r>
          </a:p>
          <a:p>
            <a:pPr fontAlgn="base"/>
            <a:r>
              <a:rPr lang="pt-BR" dirty="0"/>
              <a:t>O comando para este recurso é</a:t>
            </a:r>
            <a:r>
              <a:rPr lang="pt-BR" b="1" dirty="0"/>
              <a:t> </a:t>
            </a:r>
            <a:r>
              <a:rPr lang="pt-BR" b="1" dirty="0" err="1"/>
              <a:t>git</a:t>
            </a:r>
            <a:r>
              <a:rPr lang="pt-BR" b="1" dirty="0"/>
              <a:t> log</a:t>
            </a:r>
            <a:endParaRPr lang="pt-BR" dirty="0"/>
          </a:p>
          <a:p>
            <a:r>
              <a:rPr lang="pt-BR" dirty="0"/>
              <a:t>Você receberá uma informação dos </a:t>
            </a:r>
            <a:r>
              <a:rPr lang="pt-BR" b="1" dirty="0" err="1"/>
              <a:t>commits</a:t>
            </a:r>
            <a:r>
              <a:rPr lang="pt-BR" b="1" dirty="0"/>
              <a:t> realizados</a:t>
            </a:r>
            <a:r>
              <a:rPr lang="pt-BR" dirty="0"/>
              <a:t> no projeto até então;</a:t>
            </a:r>
          </a:p>
        </p:txBody>
      </p:sp>
    </p:spTree>
    <p:extLst>
      <p:ext uri="{BB962C8B-B14F-4D97-AF65-F5344CB8AC3E}">
        <p14:creationId xmlns:p14="http://schemas.microsoft.com/office/powerpoint/2010/main" val="580009393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A341C-1768-0C42-848E-5EBF7594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Renomeando arquivos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85BC19-31EB-8A43-B574-9DE5E2742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Com o comando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mv</a:t>
            </a:r>
            <a:r>
              <a:rPr lang="pt-BR" dirty="0"/>
              <a:t> podemos renomear um arquivo;</a:t>
            </a:r>
          </a:p>
          <a:p>
            <a:pPr fontAlgn="base"/>
            <a:r>
              <a:rPr lang="pt-BR" dirty="0"/>
              <a:t>O mesmo também pode ser </a:t>
            </a:r>
            <a:r>
              <a:rPr lang="pt-BR" b="1" dirty="0"/>
              <a:t>movido para outra pasta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E isso fará com que este novo arquivo </a:t>
            </a:r>
            <a:r>
              <a:rPr lang="pt-BR" b="1" dirty="0"/>
              <a:t>seja monitorado pelo </a:t>
            </a:r>
            <a:r>
              <a:rPr lang="pt-BR" b="1" dirty="0" err="1"/>
              <a:t>git</a:t>
            </a:r>
            <a:r>
              <a:rPr lang="pt-BR" dirty="0"/>
              <a:t>;</a:t>
            </a:r>
          </a:p>
          <a:p>
            <a:r>
              <a:rPr lang="pt-BR" dirty="0"/>
              <a:t>O arquivo anterior é </a:t>
            </a:r>
            <a:r>
              <a:rPr lang="pt-BR" b="1"/>
              <a:t>excluído</a:t>
            </a:r>
            <a:r>
              <a:rPr lang="pt-BR"/>
              <a:t>;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06497938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F88FE6-8626-9940-9473-99BED9239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Desfazendo alterações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3B6F736-74FC-1E4D-8DF0-27DD2341B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O arquivo modificado pode ser </a:t>
            </a:r>
            <a:r>
              <a:rPr lang="pt-BR" b="1" dirty="0"/>
              <a:t>retornado ao estado original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O comando utilizado é 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checkout</a:t>
            </a:r>
            <a:endParaRPr lang="pt-BR" dirty="0"/>
          </a:p>
          <a:p>
            <a:pPr fontAlgn="base"/>
            <a:r>
              <a:rPr lang="pt-BR" dirty="0"/>
              <a:t>Após a utilização do mesmo o arquivo sai do </a:t>
            </a:r>
            <a:r>
              <a:rPr lang="pt-BR" dirty="0" err="1"/>
              <a:t>staging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Caso seja feita uma próxima alteração, ele entra em </a:t>
            </a:r>
            <a:r>
              <a:rPr lang="pt-BR" dirty="0" err="1"/>
              <a:t>staging</a:t>
            </a:r>
            <a:r>
              <a:rPr lang="pt-BR" dirty="0"/>
              <a:t> novamente;</a:t>
            </a:r>
          </a:p>
        </p:txBody>
      </p:sp>
    </p:spTree>
    <p:extLst>
      <p:ext uri="{BB962C8B-B14F-4D97-AF65-F5344CB8AC3E}">
        <p14:creationId xmlns:p14="http://schemas.microsoft.com/office/powerpoint/2010/main" val="2970039141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D11F2A-92A7-9E49-A961-80098CF58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Ignorando arquivos no projeto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0D6A50-0C87-FF43-A91E-5EF559009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65099" cy="4351338"/>
          </a:xfrm>
        </p:spPr>
        <p:txBody>
          <a:bodyPr/>
          <a:lstStyle/>
          <a:p>
            <a:pPr fontAlgn="base"/>
            <a:r>
              <a:rPr lang="pt-BR" dirty="0"/>
              <a:t>Uma técnica muito utilizada é </a:t>
            </a:r>
            <a:r>
              <a:rPr lang="pt-BR" b="1" dirty="0"/>
              <a:t>ignorar arquivos do projeto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Devemos inserir um arquivo chamado </a:t>
            </a:r>
            <a:r>
              <a:rPr lang="pt-BR" b="1" dirty="0"/>
              <a:t>.</a:t>
            </a:r>
            <a:r>
              <a:rPr lang="pt-BR" b="1" dirty="0" err="1"/>
              <a:t>gitignore</a:t>
            </a:r>
            <a:r>
              <a:rPr lang="pt-BR" dirty="0"/>
              <a:t> na raiz do projeto;</a:t>
            </a:r>
          </a:p>
          <a:p>
            <a:pPr fontAlgn="base"/>
            <a:r>
              <a:rPr lang="pt-BR" dirty="0"/>
              <a:t>Nele podemos inserir todos os arquivos que não devem entrar no versionamento;</a:t>
            </a:r>
          </a:p>
          <a:p>
            <a:r>
              <a:rPr lang="pt-BR" dirty="0"/>
              <a:t>Isso é útil para</a:t>
            </a:r>
            <a:r>
              <a:rPr lang="pt-BR" b="1" dirty="0"/>
              <a:t> arquivos gerados automaticamente</a:t>
            </a:r>
            <a:r>
              <a:rPr lang="pt-BR" dirty="0"/>
              <a:t> ou arquivos que contêm </a:t>
            </a:r>
            <a:r>
              <a:rPr lang="pt-BR" b="1" dirty="0"/>
              <a:t>informações sensíveis</a:t>
            </a:r>
            <a:r>
              <a:rPr lang="pt-BR" dirty="0"/>
              <a:t>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3E55915-CC33-EB47-973F-4E02FB36A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602" y="1579563"/>
            <a:ext cx="4098598" cy="296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26241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219D61-E745-714B-85C6-9AE239BB0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Desfazendo todas as alterações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0A908A-DDCD-2842-9CD5-47B70BAA2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fontAlgn="base"/>
            <a:r>
              <a:rPr lang="pt-BR" dirty="0"/>
              <a:t>Com o comando </a:t>
            </a:r>
            <a:r>
              <a:rPr lang="pt-BR" b="1" dirty="0" err="1"/>
              <a:t>git</a:t>
            </a:r>
            <a:r>
              <a:rPr lang="pt-BR" b="1" dirty="0"/>
              <a:t> reset</a:t>
            </a:r>
            <a:r>
              <a:rPr lang="pt-BR" dirty="0"/>
              <a:t> podemos </a:t>
            </a:r>
            <a:r>
              <a:rPr lang="pt-BR" dirty="0" err="1"/>
              <a:t>resetar</a:t>
            </a:r>
            <a:r>
              <a:rPr lang="pt-BR" dirty="0"/>
              <a:t> as mudanças feitas</a:t>
            </a:r>
          </a:p>
          <a:p>
            <a:pPr fontAlgn="base"/>
            <a:r>
              <a:rPr lang="pt-BR" dirty="0"/>
              <a:t>Geralmente é utilizado com a </a:t>
            </a:r>
            <a:r>
              <a:rPr lang="pt-BR" dirty="0" err="1"/>
              <a:t>flag</a:t>
            </a:r>
            <a:r>
              <a:rPr lang="pt-BR" dirty="0"/>
              <a:t> </a:t>
            </a:r>
            <a:r>
              <a:rPr lang="pt-BR" b="1" dirty="0"/>
              <a:t>--hard</a:t>
            </a:r>
            <a:endParaRPr lang="pt-BR" dirty="0"/>
          </a:p>
          <a:p>
            <a:pPr fontAlgn="base"/>
            <a:r>
              <a:rPr lang="pt-BR" dirty="0"/>
              <a:t>Todas as alterações </a:t>
            </a:r>
            <a:r>
              <a:rPr lang="pt-BR" b="1" dirty="0" err="1"/>
              <a:t>commitadas</a:t>
            </a:r>
            <a:r>
              <a:rPr lang="pt-BR" b="1" dirty="0"/>
              <a:t> </a:t>
            </a:r>
            <a:r>
              <a:rPr lang="pt-BR" dirty="0"/>
              <a:t>e </a:t>
            </a:r>
            <a:r>
              <a:rPr lang="pt-BR" b="1" dirty="0"/>
              <a:t>também as pendentes</a:t>
            </a:r>
            <a:r>
              <a:rPr lang="pt-BR" dirty="0"/>
              <a:t> serão excluídas;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8BCEF8A-DE48-8C40-96E3-2FEBFC76E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999" y="1269533"/>
            <a:ext cx="4297881" cy="451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78366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7DE37B-A51F-AC49-9332-BF2938C6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ED495507-07E8-F642-A1A8-AAACE87831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0" y="1392855"/>
            <a:ext cx="6096000" cy="3771900"/>
          </a:xfrm>
        </p:spPr>
      </p:pic>
    </p:spTree>
    <p:extLst>
      <p:ext uri="{BB962C8B-B14F-4D97-AF65-F5344CB8AC3E}">
        <p14:creationId xmlns:p14="http://schemas.microsoft.com/office/powerpoint/2010/main" val="93240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844F3D6-8590-A447-93CE-F3A4B13CA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/>
              <a:t>Introdução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CC9644-0CE9-BB48-9D7B-EBF2D7A534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/>
              <a:t>Introdução da seção</a:t>
            </a:r>
            <a:endParaRPr lang="pt-BR" b="0" dirty="0">
              <a:effectLst/>
            </a:endParaRPr>
          </a:p>
        </p:txBody>
      </p:sp>
      <p:sp>
        <p:nvSpPr>
          <p:cNvPr id="7" name="Triângulo 6">
            <a:extLst>
              <a:ext uri="{FF2B5EF4-FFF2-40B4-BE49-F238E27FC236}">
                <a16:creationId xmlns:a16="http://schemas.microsoft.com/office/drawing/2014/main" id="{2BEF770B-F2AF-E242-A4DA-D1B5EFD80747}"/>
              </a:ext>
            </a:extLst>
          </p:cNvPr>
          <p:cNvSpPr/>
          <p:nvPr/>
        </p:nvSpPr>
        <p:spPr>
          <a:xfrm rot="5400000">
            <a:off x="-3192031" y="3178177"/>
            <a:ext cx="6858001" cy="501650"/>
          </a:xfrm>
          <a:prstGeom prst="triangle">
            <a:avLst>
              <a:gd name="adj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82688E0-C0C7-BC40-B4D6-881A995E4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240" y="1600200"/>
            <a:ext cx="1832532" cy="18288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47C5C14-B621-5649-9424-EDA1CB460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961" y="1600200"/>
            <a:ext cx="1716232" cy="171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095849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844F3D6-8590-A447-93CE-F3A4B13CA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/>
              <a:t>Comandos fundamentais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CC9644-0CE9-BB48-9D7B-EBF2D7A534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/>
              <a:t>Conclusão da seção</a:t>
            </a:r>
            <a:endParaRPr lang="pt-BR" b="0" dirty="0">
              <a:effectLst/>
            </a:endParaRPr>
          </a:p>
        </p:txBody>
      </p:sp>
      <p:sp>
        <p:nvSpPr>
          <p:cNvPr id="7" name="Triângulo 6">
            <a:extLst>
              <a:ext uri="{FF2B5EF4-FFF2-40B4-BE49-F238E27FC236}">
                <a16:creationId xmlns:a16="http://schemas.microsoft.com/office/drawing/2014/main" id="{2BEF770B-F2AF-E242-A4DA-D1B5EFD80747}"/>
              </a:ext>
            </a:extLst>
          </p:cNvPr>
          <p:cNvSpPr/>
          <p:nvPr/>
        </p:nvSpPr>
        <p:spPr>
          <a:xfrm rot="5400000">
            <a:off x="-3192031" y="3178177"/>
            <a:ext cx="6858001" cy="501650"/>
          </a:xfrm>
          <a:prstGeom prst="triangle">
            <a:avLst>
              <a:gd name="adj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82688E0-C0C7-BC40-B4D6-881A995E4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240" y="1600200"/>
            <a:ext cx="1832532" cy="18288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47C5C14-B621-5649-9424-EDA1CB460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961" y="1600200"/>
            <a:ext cx="1716232" cy="171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041319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844F3D6-8590-A447-93CE-F3A4B13CA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 err="1"/>
              <a:t>Branches</a:t>
            </a:r>
            <a:endParaRPr lang="pt-BR" b="1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CC9644-0CE9-BB48-9D7B-EBF2D7A534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/>
              <a:t>Introdução da seção</a:t>
            </a:r>
            <a:endParaRPr lang="pt-BR" b="0" dirty="0">
              <a:effectLst/>
            </a:endParaRPr>
          </a:p>
        </p:txBody>
      </p:sp>
      <p:sp>
        <p:nvSpPr>
          <p:cNvPr id="7" name="Triângulo 6">
            <a:extLst>
              <a:ext uri="{FF2B5EF4-FFF2-40B4-BE49-F238E27FC236}">
                <a16:creationId xmlns:a16="http://schemas.microsoft.com/office/drawing/2014/main" id="{2BEF770B-F2AF-E242-A4DA-D1B5EFD80747}"/>
              </a:ext>
            </a:extLst>
          </p:cNvPr>
          <p:cNvSpPr/>
          <p:nvPr/>
        </p:nvSpPr>
        <p:spPr>
          <a:xfrm rot="16200000" flipV="1">
            <a:off x="-3192031" y="3178177"/>
            <a:ext cx="6858001" cy="501650"/>
          </a:xfrm>
          <a:prstGeom prst="triangle">
            <a:avLst>
              <a:gd name="adj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82688E0-C0C7-BC40-B4D6-881A995E4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240" y="1600200"/>
            <a:ext cx="1832532" cy="18288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47C5C14-B621-5649-9424-EDA1CB460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961" y="1600200"/>
            <a:ext cx="1716232" cy="171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287219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9B4411-6367-1646-8D99-27EA87B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O que é um </a:t>
            </a:r>
            <a:r>
              <a:rPr lang="pt-BR" b="1" dirty="0" err="1"/>
              <a:t>branch</a:t>
            </a:r>
            <a:r>
              <a:rPr lang="pt-BR" b="1" dirty="0"/>
              <a:t>?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355919E-3394-FA47-9FBF-769A3B809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 err="1"/>
              <a:t>Branch</a:t>
            </a:r>
            <a:r>
              <a:rPr lang="pt-BR" dirty="0"/>
              <a:t> é a forma que o </a:t>
            </a:r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b="1" dirty="0"/>
              <a:t>separa as versões dos projetos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Quando um projeto é criado ele inicia na </a:t>
            </a:r>
            <a:r>
              <a:rPr lang="pt-BR" dirty="0" err="1"/>
              <a:t>branch</a:t>
            </a:r>
            <a:r>
              <a:rPr lang="pt-BR" dirty="0"/>
              <a:t> </a:t>
            </a:r>
            <a:r>
              <a:rPr lang="pt-BR" b="1" dirty="0" err="1"/>
              <a:t>master</a:t>
            </a:r>
            <a:r>
              <a:rPr lang="pt-BR" b="1" dirty="0"/>
              <a:t>(</a:t>
            </a:r>
            <a:r>
              <a:rPr lang="pt-BR" b="1" dirty="0" err="1">
                <a:solidFill>
                  <a:srgbClr val="FF0000"/>
                </a:solidFill>
              </a:rPr>
              <a:t>main</a:t>
            </a:r>
            <a:r>
              <a:rPr lang="pt-BR" b="1" dirty="0"/>
              <a:t>)</a:t>
            </a:r>
            <a:r>
              <a:rPr lang="pt-BR" dirty="0"/>
              <a:t>, estamos trabalhando nela até este ponto do curso;</a:t>
            </a:r>
          </a:p>
          <a:p>
            <a:pPr fontAlgn="base"/>
            <a:r>
              <a:rPr lang="pt-BR" dirty="0"/>
              <a:t>Geralmente cada nova </a:t>
            </a:r>
            <a:r>
              <a:rPr lang="pt-BR" dirty="0" err="1"/>
              <a:t>feature</a:t>
            </a:r>
            <a:r>
              <a:rPr lang="pt-BR" dirty="0"/>
              <a:t> de um projeto </a:t>
            </a:r>
            <a:r>
              <a:rPr lang="pt-BR" b="1" dirty="0"/>
              <a:t>fica em um </a:t>
            </a:r>
            <a:r>
              <a:rPr lang="pt-BR" b="1" dirty="0" err="1"/>
              <a:t>branch</a:t>
            </a:r>
            <a:r>
              <a:rPr lang="pt-BR" b="1" dirty="0"/>
              <a:t> separado</a:t>
            </a:r>
            <a:r>
              <a:rPr lang="pt-BR" dirty="0"/>
              <a:t>;</a:t>
            </a:r>
          </a:p>
          <a:p>
            <a:r>
              <a:rPr lang="pt-BR" dirty="0"/>
              <a:t>Após a finalização das alterações os </a:t>
            </a:r>
            <a:r>
              <a:rPr lang="pt-BR" b="1" dirty="0" err="1"/>
              <a:t>branchs</a:t>
            </a:r>
            <a:r>
              <a:rPr lang="pt-BR" b="1" dirty="0"/>
              <a:t> são unidos </a:t>
            </a:r>
            <a:r>
              <a:rPr lang="pt-BR" dirty="0"/>
              <a:t>para ter o código-fonte final;</a:t>
            </a:r>
          </a:p>
        </p:txBody>
      </p:sp>
    </p:spTree>
    <p:extLst>
      <p:ext uri="{BB962C8B-B14F-4D97-AF65-F5344CB8AC3E}">
        <p14:creationId xmlns:p14="http://schemas.microsoft.com/office/powerpoint/2010/main" val="898569051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9B4411-6367-1646-8D99-27EA87B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Criando e visualizando os </a:t>
            </a:r>
            <a:r>
              <a:rPr lang="pt-BR" b="1" dirty="0" err="1"/>
              <a:t>branches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355919E-3394-FA47-9FBF-769A3B809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Para visualizar os </a:t>
            </a:r>
            <a:r>
              <a:rPr lang="pt-BR" dirty="0" err="1"/>
              <a:t>branchs</a:t>
            </a:r>
            <a:r>
              <a:rPr lang="pt-BR" dirty="0"/>
              <a:t> disponíveis basta digitar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branch</a:t>
            </a:r>
            <a:endParaRPr lang="pt-BR" dirty="0"/>
          </a:p>
          <a:p>
            <a:pPr fontAlgn="base"/>
            <a:r>
              <a:rPr lang="pt-BR" dirty="0"/>
              <a:t>Para criar um </a:t>
            </a:r>
            <a:r>
              <a:rPr lang="pt-BR" dirty="0" err="1"/>
              <a:t>branch</a:t>
            </a:r>
            <a:r>
              <a:rPr lang="pt-BR" dirty="0"/>
              <a:t> você precisa utilizar o comando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branch</a:t>
            </a:r>
            <a:r>
              <a:rPr lang="pt-BR" b="1" dirty="0"/>
              <a:t> &lt;nome&gt;</a:t>
            </a:r>
            <a:endParaRPr lang="pt-BR" dirty="0"/>
          </a:p>
          <a:p>
            <a:pPr fontAlgn="base"/>
            <a:r>
              <a:rPr lang="pt-BR" dirty="0"/>
              <a:t>Estas duas operações são muito utilizadas no dia a dia de um </a:t>
            </a:r>
            <a:r>
              <a:rPr lang="pt-BR" dirty="0" err="1"/>
              <a:t>dev</a:t>
            </a:r>
            <a:r>
              <a:rPr lang="pt-BR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848129091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9B4411-6367-1646-8D99-27EA87B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Deletando </a:t>
            </a:r>
            <a:r>
              <a:rPr lang="pt-BR" b="1" dirty="0" err="1"/>
              <a:t>branches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355919E-3394-FA47-9FBF-769A3B809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Podemos deletar um </a:t>
            </a:r>
            <a:r>
              <a:rPr lang="pt-BR" dirty="0" err="1"/>
              <a:t>branch</a:t>
            </a:r>
            <a:r>
              <a:rPr lang="pt-BR" dirty="0"/>
              <a:t> com a </a:t>
            </a:r>
            <a:r>
              <a:rPr lang="pt-BR" dirty="0" err="1"/>
              <a:t>flag</a:t>
            </a:r>
            <a:r>
              <a:rPr lang="pt-BR" dirty="0"/>
              <a:t> </a:t>
            </a:r>
            <a:r>
              <a:rPr lang="pt-BR" b="1" dirty="0"/>
              <a:t>-</a:t>
            </a:r>
            <a:r>
              <a:rPr lang="pt-BR" b="1" dirty="0" err="1"/>
              <a:t>d</a:t>
            </a:r>
            <a:r>
              <a:rPr lang="pt-BR" dirty="0"/>
              <a:t> ou </a:t>
            </a:r>
            <a:r>
              <a:rPr lang="pt-BR" b="1" dirty="0"/>
              <a:t>--delete</a:t>
            </a:r>
            <a:endParaRPr lang="pt-BR" dirty="0"/>
          </a:p>
          <a:p>
            <a:pPr fontAlgn="base"/>
            <a:r>
              <a:rPr lang="pt-BR" b="1" dirty="0"/>
              <a:t>Não é comum deletar um </a:t>
            </a:r>
            <a:r>
              <a:rPr lang="pt-BR" b="1" dirty="0" err="1"/>
              <a:t>branch</a:t>
            </a:r>
            <a:r>
              <a:rPr lang="pt-BR" dirty="0"/>
              <a:t>, normalmente guardamos o histórico do trabalho;</a:t>
            </a:r>
          </a:p>
          <a:p>
            <a:pPr fontAlgn="base"/>
            <a:r>
              <a:rPr lang="pt-BR" dirty="0"/>
              <a:t>Geralmente se usa o delete quando o </a:t>
            </a:r>
            <a:r>
              <a:rPr lang="pt-BR" dirty="0" err="1"/>
              <a:t>branch</a:t>
            </a:r>
            <a:r>
              <a:rPr lang="pt-BR" dirty="0"/>
              <a:t> foi criado errado;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2423464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9B4411-6367-1646-8D99-27EA87B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Mudando e criando </a:t>
            </a:r>
            <a:r>
              <a:rPr lang="pt-BR" b="1" dirty="0" err="1"/>
              <a:t>branch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355919E-3394-FA47-9FBF-769A3B809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Podemos mudar para outro </a:t>
            </a:r>
            <a:r>
              <a:rPr lang="pt-BR" dirty="0" err="1"/>
              <a:t>branch</a:t>
            </a:r>
            <a:r>
              <a:rPr lang="pt-BR" dirty="0"/>
              <a:t> utilizando o comando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checkout</a:t>
            </a:r>
            <a:r>
              <a:rPr lang="pt-BR" b="1" dirty="0"/>
              <a:t> -</a:t>
            </a:r>
            <a:r>
              <a:rPr lang="pt-BR" b="1" dirty="0" err="1"/>
              <a:t>b</a:t>
            </a:r>
            <a:r>
              <a:rPr lang="pt-BR" b="1" dirty="0"/>
              <a:t> &lt;nome&gt;</a:t>
            </a:r>
            <a:endParaRPr lang="pt-BR" dirty="0"/>
          </a:p>
          <a:p>
            <a:pPr fontAlgn="base"/>
            <a:r>
              <a:rPr lang="pt-BR" dirty="0"/>
              <a:t>Este comando também é utilizado para dispensar mudanças de um arquivo;</a:t>
            </a:r>
          </a:p>
          <a:p>
            <a:pPr fontAlgn="base"/>
            <a:r>
              <a:rPr lang="pt-BR" dirty="0"/>
              <a:t>Alterando o </a:t>
            </a:r>
            <a:r>
              <a:rPr lang="pt-BR" dirty="0" err="1"/>
              <a:t>branch</a:t>
            </a:r>
            <a:r>
              <a:rPr lang="pt-BR" dirty="0"/>
              <a:t> podemos levar alterações que não foram </a:t>
            </a:r>
            <a:r>
              <a:rPr lang="pt-BR" dirty="0" err="1"/>
              <a:t>commitadas</a:t>
            </a:r>
            <a:r>
              <a:rPr lang="pt-BR" dirty="0"/>
              <a:t> junto, </a:t>
            </a:r>
            <a:r>
              <a:rPr lang="pt-BR" b="1" dirty="0"/>
              <a:t>tome cuidado!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5569938"/>
      </p:ext>
    </p:extLst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9B4411-6367-1646-8D99-27EA87B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Unindo </a:t>
            </a:r>
            <a:r>
              <a:rPr lang="pt-BR" b="1" dirty="0" err="1"/>
              <a:t>branches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355919E-3394-FA47-9FBF-769A3B809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O código de dois </a:t>
            </a:r>
            <a:r>
              <a:rPr lang="pt-BR" dirty="0" err="1"/>
              <a:t>branches</a:t>
            </a:r>
            <a:r>
              <a:rPr lang="pt-BR" dirty="0"/>
              <a:t> distintos pode ser unido pelo comando </a:t>
            </a:r>
            <a:r>
              <a:rPr lang="pt-BR" b="1" dirty="0" err="1"/>
              <a:t>git</a:t>
            </a:r>
            <a:r>
              <a:rPr lang="pt-BR" b="1" dirty="0"/>
              <a:t> merge &lt;nome&gt;</a:t>
            </a:r>
            <a:endParaRPr lang="pt-BR" dirty="0"/>
          </a:p>
          <a:p>
            <a:pPr fontAlgn="base"/>
            <a:r>
              <a:rPr lang="pt-BR" dirty="0"/>
              <a:t>Outro comando para a lista dos </a:t>
            </a:r>
            <a:r>
              <a:rPr lang="pt-BR" b="1" dirty="0"/>
              <a:t>mais utilizados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Normalmente é por meio dele que recebemos as atualizações de outros </a:t>
            </a:r>
            <a:r>
              <a:rPr lang="pt-BR" dirty="0" err="1"/>
              <a:t>devs</a:t>
            </a:r>
            <a:r>
              <a:rPr lang="pt-BR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10991835"/>
      </p:ext>
    </p:extLst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9B4411-6367-1646-8D99-27EA87B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Stash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355919E-3394-FA47-9FBF-769A3B809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Podemos salvar as modificações atuais </a:t>
            </a:r>
            <a:r>
              <a:rPr lang="pt-BR" b="1" dirty="0"/>
              <a:t>para prosseguir com uma outra abordagem de solução</a:t>
            </a:r>
            <a:r>
              <a:rPr lang="pt-BR" dirty="0"/>
              <a:t> e não perder o código</a:t>
            </a:r>
          </a:p>
          <a:p>
            <a:pPr fontAlgn="base"/>
            <a:r>
              <a:rPr lang="pt-BR" dirty="0"/>
              <a:t>O comando para esta ação é 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stash</a:t>
            </a:r>
            <a:endParaRPr lang="pt-BR" dirty="0"/>
          </a:p>
          <a:p>
            <a:pPr fontAlgn="base"/>
            <a:r>
              <a:rPr lang="pt-BR" dirty="0"/>
              <a:t>Após o comando o </a:t>
            </a:r>
            <a:r>
              <a:rPr lang="pt-BR" dirty="0" err="1"/>
              <a:t>branch</a:t>
            </a:r>
            <a:r>
              <a:rPr lang="pt-BR" dirty="0"/>
              <a:t> será </a:t>
            </a:r>
            <a:r>
              <a:rPr lang="pt-BR" dirty="0" err="1"/>
              <a:t>resetado</a:t>
            </a:r>
            <a:r>
              <a:rPr lang="pt-BR" dirty="0"/>
              <a:t> para a sua versão de acordo com o </a:t>
            </a:r>
            <a:r>
              <a:rPr lang="pt-BR" dirty="0" err="1"/>
              <a:t>repo</a:t>
            </a:r>
            <a:r>
              <a:rPr lang="pt-BR" dirty="0"/>
              <a:t>;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53457909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9B4411-6367-1646-8D99-27EA87B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Recuperando </a:t>
            </a:r>
            <a:r>
              <a:rPr lang="pt-BR" b="1" dirty="0" err="1"/>
              <a:t>stash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355919E-3394-FA47-9FBF-769A3B809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Podemos verificar as </a:t>
            </a:r>
            <a:r>
              <a:rPr lang="pt-BR" dirty="0" err="1"/>
              <a:t>stashs</a:t>
            </a:r>
            <a:r>
              <a:rPr lang="pt-BR" dirty="0"/>
              <a:t> criadas pelo comando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stash</a:t>
            </a:r>
            <a:r>
              <a:rPr lang="pt-BR" b="1" dirty="0"/>
              <a:t> </a:t>
            </a:r>
            <a:r>
              <a:rPr lang="pt-BR" b="1" dirty="0" err="1"/>
              <a:t>list</a:t>
            </a:r>
            <a:endParaRPr lang="pt-BR" dirty="0"/>
          </a:p>
          <a:p>
            <a:pPr fontAlgn="base"/>
            <a:r>
              <a:rPr lang="pt-BR" dirty="0"/>
              <a:t>E também podemos recuperar a </a:t>
            </a:r>
            <a:r>
              <a:rPr lang="pt-BR" dirty="0" err="1"/>
              <a:t>stash</a:t>
            </a:r>
            <a:r>
              <a:rPr lang="pt-BR" dirty="0"/>
              <a:t> com o comando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stash</a:t>
            </a:r>
            <a:r>
              <a:rPr lang="pt-BR" b="1" dirty="0"/>
              <a:t> &lt;nome&gt;</a:t>
            </a:r>
            <a:endParaRPr lang="pt-BR" dirty="0"/>
          </a:p>
          <a:p>
            <a:pPr fontAlgn="base"/>
            <a:r>
              <a:rPr lang="pt-BR" dirty="0"/>
              <a:t>Desta maneira podemos continuar de onde paramos com os arquivos adicionados a </a:t>
            </a:r>
            <a:r>
              <a:rPr lang="pt-BR" dirty="0" err="1"/>
              <a:t>stash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8950742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9B4411-6367-1646-8D99-27EA87B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Removendo a </a:t>
            </a:r>
            <a:r>
              <a:rPr lang="pt-BR" b="1" dirty="0" err="1"/>
              <a:t>stash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355919E-3394-FA47-9FBF-769A3B809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Para limpar totalmente as </a:t>
            </a:r>
            <a:r>
              <a:rPr lang="pt-BR" dirty="0" err="1"/>
              <a:t>stash</a:t>
            </a:r>
            <a:r>
              <a:rPr lang="pt-BR" dirty="0"/>
              <a:t> de um </a:t>
            </a:r>
            <a:r>
              <a:rPr lang="pt-BR" dirty="0" err="1"/>
              <a:t>branch</a:t>
            </a:r>
            <a:r>
              <a:rPr lang="pt-BR" dirty="0"/>
              <a:t> podemos utilizar o comando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stash</a:t>
            </a:r>
            <a:r>
              <a:rPr lang="pt-BR" b="1" dirty="0"/>
              <a:t> </a:t>
            </a:r>
            <a:r>
              <a:rPr lang="pt-BR" b="1" dirty="0" err="1"/>
              <a:t>clear</a:t>
            </a:r>
            <a:endParaRPr lang="pt-BR" b="1" dirty="0"/>
          </a:p>
          <a:p>
            <a:pPr fontAlgn="base"/>
            <a:r>
              <a:rPr lang="pt-BR" dirty="0"/>
              <a:t>Caso seja necessário deletar uma </a:t>
            </a:r>
            <a:r>
              <a:rPr lang="pt-BR" dirty="0" err="1"/>
              <a:t>stash</a:t>
            </a:r>
            <a:r>
              <a:rPr lang="pt-BR" dirty="0"/>
              <a:t> específica podemos utilizar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stash</a:t>
            </a:r>
            <a:r>
              <a:rPr lang="pt-BR" b="1" dirty="0"/>
              <a:t> </a:t>
            </a:r>
            <a:r>
              <a:rPr lang="pt-BR" b="1" dirty="0" err="1"/>
              <a:t>drop</a:t>
            </a:r>
            <a:r>
              <a:rPr lang="pt-BR" b="1" dirty="0"/>
              <a:t> &lt;nome&gt;</a:t>
            </a:r>
          </a:p>
        </p:txBody>
      </p:sp>
    </p:spTree>
    <p:extLst>
      <p:ext uri="{BB962C8B-B14F-4D97-AF65-F5344CB8AC3E}">
        <p14:creationId xmlns:p14="http://schemas.microsoft.com/office/powerpoint/2010/main" val="315356697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87CA21-A8C9-564C-AA85-E3978F81D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Instalação </a:t>
            </a:r>
            <a:r>
              <a:rPr lang="pt-BR" b="1" dirty="0" err="1"/>
              <a:t>git</a:t>
            </a:r>
            <a:r>
              <a:rPr lang="pt-BR" b="1" dirty="0"/>
              <a:t> Windows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AC76408-F4A7-FF4F-B9A6-13AB9E77F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Instalar </a:t>
            </a:r>
            <a:r>
              <a:rPr lang="pt-BR" dirty="0" err="1"/>
              <a:t>git</a:t>
            </a:r>
            <a:r>
              <a:rPr lang="pt-BR" dirty="0"/>
              <a:t> no Windows é muito </a:t>
            </a:r>
            <a:r>
              <a:rPr lang="pt-BR" b="1" dirty="0"/>
              <a:t>fácil!</a:t>
            </a:r>
            <a:endParaRPr lang="pt-BR" dirty="0"/>
          </a:p>
          <a:p>
            <a:pPr fontAlgn="base"/>
            <a:r>
              <a:rPr lang="pt-BR" dirty="0"/>
              <a:t>Acessar o site: </a:t>
            </a:r>
            <a:r>
              <a:rPr lang="pt-BR" u="sng" dirty="0">
                <a:hlinkClick r:id="rId3"/>
              </a:rPr>
              <a:t>https://git-scm.com/downloads</a:t>
            </a:r>
            <a:endParaRPr lang="pt-BR" dirty="0"/>
          </a:p>
          <a:p>
            <a:pPr fontAlgn="base"/>
            <a:r>
              <a:rPr lang="pt-BR" dirty="0"/>
              <a:t>Fazer o download do executável;</a:t>
            </a:r>
          </a:p>
          <a:p>
            <a:pPr fontAlgn="base"/>
            <a:r>
              <a:rPr lang="pt-BR" dirty="0"/>
              <a:t>E seguir as instruções;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01800824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9B4411-6367-1646-8D99-27EA87B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Utilizando </a:t>
            </a:r>
            <a:r>
              <a:rPr lang="pt-BR" b="1" dirty="0" err="1"/>
              <a:t>tags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355919E-3394-FA47-9FBF-769A3B809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Podemos criar </a:t>
            </a:r>
            <a:r>
              <a:rPr lang="pt-BR" dirty="0" err="1"/>
              <a:t>tags</a:t>
            </a:r>
            <a:r>
              <a:rPr lang="pt-BR" dirty="0"/>
              <a:t> nos </a:t>
            </a:r>
            <a:r>
              <a:rPr lang="pt-BR" dirty="0" err="1"/>
              <a:t>branches</a:t>
            </a:r>
            <a:r>
              <a:rPr lang="pt-BR" dirty="0"/>
              <a:t> por meio do comando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tag</a:t>
            </a:r>
            <a:r>
              <a:rPr lang="pt-BR" b="1" dirty="0"/>
              <a:t> -a &lt;nome&gt; -m “&lt;</a:t>
            </a:r>
            <a:r>
              <a:rPr lang="pt-BR" b="1" dirty="0" err="1"/>
              <a:t>msg</a:t>
            </a:r>
            <a:r>
              <a:rPr lang="pt-BR" b="1" dirty="0"/>
              <a:t>&gt;”</a:t>
            </a:r>
            <a:endParaRPr lang="pt-BR" dirty="0"/>
          </a:p>
          <a:p>
            <a:pPr fontAlgn="base"/>
            <a:r>
              <a:rPr lang="pt-BR" dirty="0"/>
              <a:t>A </a:t>
            </a:r>
            <a:r>
              <a:rPr lang="pt-BR" dirty="0" err="1"/>
              <a:t>tag</a:t>
            </a:r>
            <a:r>
              <a:rPr lang="pt-BR" dirty="0"/>
              <a:t> é diferente do </a:t>
            </a:r>
            <a:r>
              <a:rPr lang="pt-BR" dirty="0" err="1"/>
              <a:t>stash</a:t>
            </a:r>
            <a:r>
              <a:rPr lang="pt-BR" dirty="0"/>
              <a:t>, serve como um </a:t>
            </a:r>
            <a:r>
              <a:rPr lang="pt-BR" b="1" dirty="0"/>
              <a:t>checkpoint de um </a:t>
            </a:r>
            <a:r>
              <a:rPr lang="pt-BR" b="1" dirty="0" err="1"/>
              <a:t>branch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É utilizada para demarcar estágios do desenvolvimento de algum recurso;</a:t>
            </a:r>
          </a:p>
        </p:txBody>
      </p:sp>
    </p:spTree>
    <p:extLst>
      <p:ext uri="{BB962C8B-B14F-4D97-AF65-F5344CB8AC3E}">
        <p14:creationId xmlns:p14="http://schemas.microsoft.com/office/powerpoint/2010/main" val="1056504701"/>
      </p:ext>
    </p:extLst>
  </p:cSld>
  <p:clrMapOvr>
    <a:masterClrMapping/>
  </p:clrMapOvr>
  <p:transition spd="slow">
    <p:push dir="u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9B4411-6367-1646-8D99-27EA87B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Verificando e alterando </a:t>
            </a:r>
            <a:r>
              <a:rPr lang="pt-BR" b="1" dirty="0" err="1"/>
              <a:t>tags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355919E-3394-FA47-9FBF-769A3B809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Podemos verificar uma </a:t>
            </a:r>
            <a:r>
              <a:rPr lang="pt-BR" dirty="0" err="1"/>
              <a:t>tag</a:t>
            </a:r>
            <a:r>
              <a:rPr lang="pt-BR" dirty="0"/>
              <a:t> com o comando </a:t>
            </a:r>
            <a:r>
              <a:rPr lang="pt-BR" b="1" dirty="0" err="1"/>
              <a:t>git</a:t>
            </a:r>
            <a:r>
              <a:rPr lang="pt-BR" b="1" dirty="0"/>
              <a:t> show &lt;nome&gt;</a:t>
            </a:r>
            <a:endParaRPr lang="pt-BR" dirty="0"/>
          </a:p>
          <a:p>
            <a:pPr fontAlgn="base"/>
            <a:r>
              <a:rPr lang="pt-BR" dirty="0"/>
              <a:t>Podemos trocar de </a:t>
            </a:r>
            <a:r>
              <a:rPr lang="pt-BR" dirty="0" err="1"/>
              <a:t>tags</a:t>
            </a:r>
            <a:r>
              <a:rPr lang="pt-BR" dirty="0"/>
              <a:t> com o comando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checkout</a:t>
            </a:r>
            <a:r>
              <a:rPr lang="pt-BR" b="1" dirty="0"/>
              <a:t> &lt;nome&gt;</a:t>
            </a:r>
            <a:endParaRPr lang="pt-BR" dirty="0"/>
          </a:p>
          <a:p>
            <a:pPr fontAlgn="base"/>
            <a:r>
              <a:rPr lang="pt-BR" dirty="0"/>
              <a:t>Desta maneira podemos retroceder ou avançar em checkpoints de um </a:t>
            </a:r>
            <a:r>
              <a:rPr lang="pt-BR" dirty="0" err="1"/>
              <a:t>branch</a:t>
            </a:r>
            <a:r>
              <a:rPr lang="pt-BR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82490793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B9B4411-6367-1646-8D99-27EA87B4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Enviando e compartilhando </a:t>
            </a:r>
            <a:r>
              <a:rPr lang="pt-BR" b="1" dirty="0" err="1"/>
              <a:t>tags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7355919E-3394-FA47-9FBF-769A3B809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As </a:t>
            </a:r>
            <a:r>
              <a:rPr lang="pt-BR" dirty="0" err="1"/>
              <a:t>tags</a:t>
            </a:r>
            <a:r>
              <a:rPr lang="pt-BR" dirty="0"/>
              <a:t> podem ser </a:t>
            </a:r>
            <a:r>
              <a:rPr lang="pt-BR" b="1" dirty="0"/>
              <a:t>enviadas para o repositório de código</a:t>
            </a:r>
            <a:r>
              <a:rPr lang="pt-BR" dirty="0"/>
              <a:t>, sendo compartilhada entre os </a:t>
            </a:r>
            <a:r>
              <a:rPr lang="pt-BR" dirty="0" err="1"/>
              <a:t>devs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O comando é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push</a:t>
            </a:r>
            <a:r>
              <a:rPr lang="pt-BR" b="1" dirty="0"/>
              <a:t> </a:t>
            </a:r>
            <a:r>
              <a:rPr lang="pt-BR" b="1" dirty="0" err="1"/>
              <a:t>origin</a:t>
            </a:r>
            <a:r>
              <a:rPr lang="pt-BR" b="1" dirty="0"/>
              <a:t> &lt;nome&gt;</a:t>
            </a:r>
            <a:endParaRPr lang="pt-BR" dirty="0"/>
          </a:p>
          <a:p>
            <a:pPr fontAlgn="base"/>
            <a:r>
              <a:rPr lang="pt-BR" dirty="0"/>
              <a:t>Ou se você quiser enviar mais </a:t>
            </a:r>
            <a:r>
              <a:rPr lang="pt-BR" dirty="0" err="1"/>
              <a:t>tags</a:t>
            </a:r>
            <a:r>
              <a:rPr lang="pt-BR" dirty="0"/>
              <a:t>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b="1" dirty="0" err="1"/>
              <a:t>push</a:t>
            </a:r>
            <a:r>
              <a:rPr lang="pt-BR" b="1" dirty="0"/>
              <a:t> </a:t>
            </a:r>
            <a:r>
              <a:rPr lang="pt-BR" b="1" dirty="0" err="1"/>
              <a:t>origin</a:t>
            </a:r>
            <a:r>
              <a:rPr lang="pt-BR" b="1" dirty="0"/>
              <a:t> --</a:t>
            </a:r>
            <a:r>
              <a:rPr lang="pt-BR" b="1" dirty="0" err="1"/>
              <a:t>tags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02730591"/>
      </p:ext>
    </p:extLst>
  </p:cSld>
  <p:clrMapOvr>
    <a:masterClrMapping/>
  </p:clrMapOvr>
  <p:transition spd="slow">
    <p:push dir="u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844F3D6-8590-A447-93CE-F3A4B13CA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 err="1"/>
              <a:t>Branches</a:t>
            </a:r>
            <a:endParaRPr lang="pt-BR" b="1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CC9644-0CE9-BB48-9D7B-EBF2D7A534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/>
              <a:t>Conclusão da seção</a:t>
            </a:r>
            <a:endParaRPr lang="pt-BR" b="0" dirty="0">
              <a:effectLst/>
            </a:endParaRPr>
          </a:p>
        </p:txBody>
      </p:sp>
      <p:sp>
        <p:nvSpPr>
          <p:cNvPr id="7" name="Triângulo 6">
            <a:extLst>
              <a:ext uri="{FF2B5EF4-FFF2-40B4-BE49-F238E27FC236}">
                <a16:creationId xmlns:a16="http://schemas.microsoft.com/office/drawing/2014/main" id="{2BEF770B-F2AF-E242-A4DA-D1B5EFD80747}"/>
              </a:ext>
            </a:extLst>
          </p:cNvPr>
          <p:cNvSpPr/>
          <p:nvPr/>
        </p:nvSpPr>
        <p:spPr>
          <a:xfrm rot="5400000">
            <a:off x="-3192031" y="3178177"/>
            <a:ext cx="6858001" cy="501650"/>
          </a:xfrm>
          <a:prstGeom prst="triangle">
            <a:avLst>
              <a:gd name="adj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82688E0-C0C7-BC40-B4D6-881A995E4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240" y="1600200"/>
            <a:ext cx="1832532" cy="18288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47C5C14-B621-5649-9424-EDA1CB460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961" y="1600200"/>
            <a:ext cx="1716232" cy="171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90927"/>
      </p:ext>
    </p:extLst>
  </p:cSld>
  <p:clrMapOvr>
    <a:masterClrMapping/>
  </p:clrMapOvr>
  <p:transition spd="slow">
    <p:push dir="u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844F3D6-8590-A447-93CE-F3A4B13CA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Compartilhamento e atualização</a:t>
            </a:r>
            <a:endParaRPr lang="pt-BR" b="1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1CC9644-0CE9-BB48-9D7B-EBF2D7A534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/>
              <a:t>Introdução da seção</a:t>
            </a:r>
            <a:endParaRPr lang="pt-BR" b="0" dirty="0">
              <a:effectLst/>
            </a:endParaRPr>
          </a:p>
        </p:txBody>
      </p:sp>
      <p:sp>
        <p:nvSpPr>
          <p:cNvPr id="7" name="Triângulo 6">
            <a:extLst>
              <a:ext uri="{FF2B5EF4-FFF2-40B4-BE49-F238E27FC236}">
                <a16:creationId xmlns:a16="http://schemas.microsoft.com/office/drawing/2014/main" id="{2BEF770B-F2AF-E242-A4DA-D1B5EFD80747}"/>
              </a:ext>
            </a:extLst>
          </p:cNvPr>
          <p:cNvSpPr/>
          <p:nvPr/>
        </p:nvSpPr>
        <p:spPr>
          <a:xfrm rot="16200000" flipV="1">
            <a:off x="-3192031" y="3178177"/>
            <a:ext cx="6858001" cy="501650"/>
          </a:xfrm>
          <a:prstGeom prst="triangle">
            <a:avLst>
              <a:gd name="adj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482688E0-C0C7-BC40-B4D6-881A995E4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240" y="1600200"/>
            <a:ext cx="1832532" cy="18288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47C5C14-B621-5649-9424-EDA1CB460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961" y="1600200"/>
            <a:ext cx="1716232" cy="171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11804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87CA21-A8C9-564C-AA85-E3978F81D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Instalação </a:t>
            </a:r>
            <a:r>
              <a:rPr lang="pt-BR" b="1" dirty="0" err="1"/>
              <a:t>git</a:t>
            </a:r>
            <a:r>
              <a:rPr lang="pt-BR" b="1" dirty="0"/>
              <a:t> Linux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AC76408-F4A7-FF4F-B9A6-13AB9E77F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Instalar </a:t>
            </a:r>
            <a:r>
              <a:rPr lang="pt-BR" dirty="0" err="1"/>
              <a:t>git</a:t>
            </a:r>
            <a:r>
              <a:rPr lang="pt-BR" dirty="0"/>
              <a:t> no Linux também é muito </a:t>
            </a:r>
            <a:r>
              <a:rPr lang="pt-BR" b="1" dirty="0"/>
              <a:t>fácil!</a:t>
            </a:r>
            <a:endParaRPr lang="pt-BR" dirty="0"/>
          </a:p>
          <a:p>
            <a:pPr fontAlgn="base"/>
            <a:r>
              <a:rPr lang="pt-BR" dirty="0"/>
              <a:t>Acessar o site: </a:t>
            </a:r>
            <a:r>
              <a:rPr lang="pt-BR" u="sng" dirty="0">
                <a:hlinkClick r:id="rId3"/>
              </a:rPr>
              <a:t>https://git-scm.com/download/linux</a:t>
            </a:r>
            <a:endParaRPr lang="pt-BR" dirty="0"/>
          </a:p>
          <a:p>
            <a:pPr fontAlgn="base"/>
            <a:r>
              <a:rPr lang="pt-BR" dirty="0"/>
              <a:t>Teremos que seguir as instruções dependendo da nossa </a:t>
            </a:r>
            <a:r>
              <a:rPr lang="pt-BR" dirty="0" err="1"/>
              <a:t>distro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E iniciar a instalação com nosso gerenciador de pacotes;</a:t>
            </a:r>
          </a:p>
        </p:txBody>
      </p:sp>
    </p:spTree>
    <p:extLst>
      <p:ext uri="{BB962C8B-B14F-4D97-AF65-F5344CB8AC3E}">
        <p14:creationId xmlns:p14="http://schemas.microsoft.com/office/powerpoint/2010/main" val="412994854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A0AB65-2FDA-CE46-8200-567D153DA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Instalação do VS </a:t>
            </a:r>
            <a:r>
              <a:rPr lang="pt-BR" b="1" dirty="0" err="1"/>
              <a:t>Code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73F588-8AF8-0443-8E4C-610320700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O VS </a:t>
            </a:r>
            <a:r>
              <a:rPr lang="pt-BR" dirty="0" err="1"/>
              <a:t>Code</a:t>
            </a:r>
            <a:r>
              <a:rPr lang="pt-BR" dirty="0"/>
              <a:t> é o editor que vamos utilizar no curso;</a:t>
            </a:r>
          </a:p>
          <a:p>
            <a:pPr fontAlgn="base"/>
            <a:r>
              <a:rPr lang="pt-BR" dirty="0"/>
              <a:t>Porém </a:t>
            </a:r>
            <a:r>
              <a:rPr lang="pt-BR" b="1" dirty="0"/>
              <a:t>não é uma obrigatoriedade</a:t>
            </a:r>
            <a:r>
              <a:rPr lang="pt-BR" dirty="0"/>
              <a:t>, use o de sua preferência;</a:t>
            </a:r>
          </a:p>
          <a:p>
            <a:pPr fontAlgn="base"/>
            <a:r>
              <a:rPr lang="pt-BR" dirty="0"/>
              <a:t>A grande jogada é que ele possui um terminal integrado, facilitando as nossas ações com o </a:t>
            </a:r>
            <a:r>
              <a:rPr lang="pt-BR" b="1" dirty="0" err="1"/>
              <a:t>git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Além de ser um editor </a:t>
            </a:r>
            <a:r>
              <a:rPr lang="pt-BR" dirty="0" err="1"/>
              <a:t>super</a:t>
            </a:r>
            <a:r>
              <a:rPr lang="pt-BR" dirty="0"/>
              <a:t> atualizado e que aceita diversas linguagens e ferramentas de programação;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3127714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15C2B7-B558-7748-B210-0EF1D57B2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O que é controle de versão?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AFD408-3E53-CE46-8305-EAFDD2AF4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Uma técnica que ajuda a </a:t>
            </a:r>
            <a:r>
              <a:rPr lang="pt-BR" b="1" dirty="0"/>
              <a:t>gerenciar o código-fonte</a:t>
            </a:r>
            <a:r>
              <a:rPr lang="pt-BR" dirty="0"/>
              <a:t> de uma aplicação;</a:t>
            </a:r>
          </a:p>
          <a:p>
            <a:pPr fontAlgn="base"/>
            <a:r>
              <a:rPr lang="pt-BR" dirty="0"/>
              <a:t>Registrando </a:t>
            </a:r>
            <a:r>
              <a:rPr lang="pt-BR" b="1" dirty="0"/>
              <a:t>todas as modificações</a:t>
            </a:r>
            <a:r>
              <a:rPr lang="pt-BR" dirty="0"/>
              <a:t> de código, podendo também reverter as mesmas;</a:t>
            </a:r>
          </a:p>
          <a:p>
            <a:pPr fontAlgn="base"/>
            <a:r>
              <a:rPr lang="pt-BR" dirty="0"/>
              <a:t>Criar versões de um software em diferentes estágios, podendo </a:t>
            </a:r>
            <a:r>
              <a:rPr lang="pt-BR" b="1" dirty="0"/>
              <a:t>alterar facilmente entre elas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Cada membro da equipe pode trabalhar em uma versão diferente;</a:t>
            </a:r>
          </a:p>
          <a:p>
            <a:r>
              <a:rPr lang="pt-BR" dirty="0"/>
              <a:t>Há ferramentas para trabalhar o controle de versão como: </a:t>
            </a:r>
            <a:r>
              <a:rPr lang="pt-BR" b="1" dirty="0" err="1"/>
              <a:t>git</a:t>
            </a:r>
            <a:r>
              <a:rPr lang="pt-BR" b="1" dirty="0"/>
              <a:t> </a:t>
            </a:r>
            <a:r>
              <a:rPr lang="pt-BR" dirty="0"/>
              <a:t>e SVN</a:t>
            </a:r>
          </a:p>
        </p:txBody>
      </p:sp>
    </p:spTree>
    <p:extLst>
      <p:ext uri="{BB962C8B-B14F-4D97-AF65-F5344CB8AC3E}">
        <p14:creationId xmlns:p14="http://schemas.microsoft.com/office/powerpoint/2010/main" val="113645932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BC0E23-8A32-EC47-9457-F427F9989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E5F071-900A-3548-8F14-25C99D0C5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3A13DF1-D226-3548-B5D6-F08BE066D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698500"/>
            <a:ext cx="78740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781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65DB91-6D03-B343-9B29-DD3032435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O que é </a:t>
            </a:r>
            <a:r>
              <a:rPr lang="pt-BR" b="1" dirty="0" err="1"/>
              <a:t>git</a:t>
            </a:r>
            <a:r>
              <a:rPr lang="pt-BR" b="1" dirty="0"/>
              <a:t>?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A9F3AD-236D-1A42-ACFD-37D223FE5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O sistema de controle de versão </a:t>
            </a:r>
            <a:r>
              <a:rPr lang="pt-BR" b="1" dirty="0"/>
              <a:t>mais utilizado do mundo</a:t>
            </a:r>
            <a:r>
              <a:rPr lang="pt-BR" dirty="0"/>
              <a:t> atualmente;</a:t>
            </a:r>
          </a:p>
          <a:p>
            <a:pPr fontAlgn="base"/>
            <a:r>
              <a:rPr lang="pt-BR" dirty="0"/>
              <a:t>O </a:t>
            </a:r>
            <a:r>
              <a:rPr lang="pt-BR" dirty="0" err="1"/>
              <a:t>git</a:t>
            </a:r>
            <a:r>
              <a:rPr lang="pt-BR" dirty="0"/>
              <a:t> é baseado em </a:t>
            </a:r>
            <a:r>
              <a:rPr lang="pt-BR" b="1" dirty="0"/>
              <a:t>repositórios</a:t>
            </a:r>
            <a:r>
              <a:rPr lang="pt-BR" dirty="0"/>
              <a:t>, que contêm todas as versões do código e também as cópias de cada desenvolvedor;</a:t>
            </a:r>
          </a:p>
          <a:p>
            <a:pPr fontAlgn="base"/>
            <a:r>
              <a:rPr lang="pt-BR" dirty="0"/>
              <a:t>Todas as operações do </a:t>
            </a:r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b="1" dirty="0"/>
              <a:t>são otimizadas para ter alto desempenho</a:t>
            </a:r>
            <a:r>
              <a:rPr lang="pt-BR" dirty="0"/>
              <a:t>;</a:t>
            </a:r>
          </a:p>
          <a:p>
            <a:pPr fontAlgn="base"/>
            <a:r>
              <a:rPr lang="pt-BR" dirty="0"/>
              <a:t>Todos os objetos do </a:t>
            </a:r>
            <a:r>
              <a:rPr lang="pt-BR" dirty="0" err="1"/>
              <a:t>git</a:t>
            </a:r>
            <a:r>
              <a:rPr lang="pt-BR" dirty="0"/>
              <a:t> são </a:t>
            </a:r>
            <a:r>
              <a:rPr lang="pt-BR" b="1" dirty="0"/>
              <a:t>protegidos como criptografia</a:t>
            </a:r>
            <a:r>
              <a:rPr lang="pt-BR" dirty="0"/>
              <a:t> para evitar alterações indevidas e maliciosas;</a:t>
            </a:r>
          </a:p>
          <a:p>
            <a:r>
              <a:rPr lang="pt-BR" dirty="0"/>
              <a:t>O </a:t>
            </a:r>
            <a:r>
              <a:rPr lang="pt-BR" dirty="0" err="1"/>
              <a:t>git</a:t>
            </a:r>
            <a:r>
              <a:rPr lang="pt-BR" dirty="0"/>
              <a:t> é um </a:t>
            </a:r>
            <a:r>
              <a:rPr lang="pt-BR" b="1" dirty="0"/>
              <a:t>projeto de código aberto</a:t>
            </a:r>
            <a:r>
              <a:rPr lang="pt-BR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1882661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2106</TotalTime>
  <Words>1657</Words>
  <Application>Microsoft Macintosh PowerPoint</Application>
  <PresentationFormat>Widescreen</PresentationFormat>
  <Paragraphs>182</Paragraphs>
  <Slides>44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44</vt:i4>
      </vt:variant>
    </vt:vector>
  </HeadingPairs>
  <TitlesOfParts>
    <vt:vector size="48" baseType="lpstr">
      <vt:lpstr>Arial</vt:lpstr>
      <vt:lpstr>Calibri</vt:lpstr>
      <vt:lpstr>Calibri Light</vt:lpstr>
      <vt:lpstr>Tema do Office</vt:lpstr>
      <vt:lpstr>Apresentação do PowerPoint</vt:lpstr>
      <vt:lpstr>JAIME FILHO</vt:lpstr>
      <vt:lpstr>Introdução</vt:lpstr>
      <vt:lpstr>Instalação git Windows</vt:lpstr>
      <vt:lpstr>Instalação git Linux</vt:lpstr>
      <vt:lpstr>Instalação do VS Code</vt:lpstr>
      <vt:lpstr>O que é controle de versão?</vt:lpstr>
      <vt:lpstr>Apresentação do PowerPoint</vt:lpstr>
      <vt:lpstr>O que é git?</vt:lpstr>
      <vt:lpstr>Introdução</vt:lpstr>
      <vt:lpstr>Comandos fundamentais</vt:lpstr>
      <vt:lpstr>O que é um repositório?</vt:lpstr>
      <vt:lpstr>Criando repositórios</vt:lpstr>
      <vt:lpstr>Apresentação do PowerPoint</vt:lpstr>
      <vt:lpstr>O que é o GitHub?</vt:lpstr>
      <vt:lpstr>Enviando repositórios para o GH</vt:lpstr>
      <vt:lpstr>Verificando mudanças do projeto</vt:lpstr>
      <vt:lpstr>Adicionando arquivos ao projeto</vt:lpstr>
      <vt:lpstr>Salvando alterações do projeto</vt:lpstr>
      <vt:lpstr>Enviando código ao repo remoto</vt:lpstr>
      <vt:lpstr>Recebendo as mudanças</vt:lpstr>
      <vt:lpstr>Clonando repositórios</vt:lpstr>
      <vt:lpstr>Removendo arquivos do repo</vt:lpstr>
      <vt:lpstr>Histórico de alterações</vt:lpstr>
      <vt:lpstr>Renomeando arquivos</vt:lpstr>
      <vt:lpstr>Desfazendo alterações</vt:lpstr>
      <vt:lpstr>Ignorando arquivos no projeto</vt:lpstr>
      <vt:lpstr>Desfazendo todas as alterações</vt:lpstr>
      <vt:lpstr>Apresentação do PowerPoint</vt:lpstr>
      <vt:lpstr>Comandos fundamentais</vt:lpstr>
      <vt:lpstr>Branches</vt:lpstr>
      <vt:lpstr>O que é um branch?</vt:lpstr>
      <vt:lpstr>Criando e visualizando os branches</vt:lpstr>
      <vt:lpstr>Deletando branches</vt:lpstr>
      <vt:lpstr>Mudando e criando branch</vt:lpstr>
      <vt:lpstr>Unindo branches</vt:lpstr>
      <vt:lpstr>Stash</vt:lpstr>
      <vt:lpstr>Recuperando stash</vt:lpstr>
      <vt:lpstr>Removendo a stash</vt:lpstr>
      <vt:lpstr>Utilizando tags</vt:lpstr>
      <vt:lpstr>Verificando e alterando tags</vt:lpstr>
      <vt:lpstr>Enviando e compartilhando tags</vt:lpstr>
      <vt:lpstr>Branches</vt:lpstr>
      <vt:lpstr>Compartilhamento e atualização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Microsoft Office User</dc:creator>
  <cp:lastModifiedBy>Microsoft Office User</cp:lastModifiedBy>
  <cp:revision>22</cp:revision>
  <dcterms:created xsi:type="dcterms:W3CDTF">2021-10-29T13:49:34Z</dcterms:created>
  <dcterms:modified xsi:type="dcterms:W3CDTF">2021-11-04T19:36:34Z</dcterms:modified>
</cp:coreProperties>
</file>

<file path=docProps/thumbnail.jpeg>
</file>